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7" r:id="rId6"/>
    <p:sldId id="268" r:id="rId7"/>
    <p:sldId id="259" r:id="rId8"/>
    <p:sldId id="260" r:id="rId9"/>
    <p:sldId id="261" r:id="rId1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" id="{F13A986B-F0D0-4C88-9230-3BEE6B8F838B}">
          <p14:sldIdLst>
            <p14:sldId id="256"/>
          </p14:sldIdLst>
        </p14:section>
        <p14:section name="2" id="{5751256B-D67A-441A-96B3-6289A74A3D60}">
          <p14:sldIdLst>
            <p14:sldId id="257"/>
          </p14:sldIdLst>
        </p14:section>
        <p14:section name="3" id="{80128EDF-83C7-4941-A43F-68DFBC7C3C0B}">
          <p14:sldIdLst>
            <p14:sldId id="258"/>
            <p14:sldId id="264"/>
            <p14:sldId id="267"/>
            <p14:sldId id="268"/>
          </p14:sldIdLst>
        </p14:section>
        <p14:section name="4" id="{AFD977CF-96D1-4F6A-B5A4-6378B9801CCF}">
          <p14:sldIdLst>
            <p14:sldId id="259"/>
          </p14:sldIdLst>
        </p14:section>
        <p14:section name="5" id="{6698822D-8457-4295-A7C6-AD04B9C417EE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ABAC4-F0EE-4939-8614-1F206AD6A523}" v="1" dt="2026-06-23T14:31:22.4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266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A8C62F-EE5C-44D4-B266-DA3FB89747F3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447115FF-F94B-4574-86D2-5825DD1F72C6}">
      <dgm:prSet phldrT="[Text]" phldr="0"/>
      <dgm:spPr/>
      <dgm:t>
        <a:bodyPr/>
        <a:lstStyle/>
        <a:p>
          <a:r>
            <a:rPr lang="en-GB" dirty="0"/>
            <a:t> </a:t>
          </a:r>
        </a:p>
      </dgm:t>
    </dgm:pt>
    <dgm:pt modelId="{F4E47C56-47E4-43C6-8D69-D2F2194967EF}" type="parTrans" cxnId="{9AEBC79C-36FA-479E-9198-636D998741E9}">
      <dgm:prSet/>
      <dgm:spPr/>
      <dgm:t>
        <a:bodyPr/>
        <a:lstStyle/>
        <a:p>
          <a:endParaRPr lang="en-GB"/>
        </a:p>
      </dgm:t>
    </dgm:pt>
    <dgm:pt modelId="{009C3DA3-9CD5-4C86-AD13-031D6CB493A2}" type="sibTrans" cxnId="{9AEBC79C-36FA-479E-9198-636D998741E9}">
      <dgm:prSet/>
      <dgm:spPr/>
      <dgm:t>
        <a:bodyPr/>
        <a:lstStyle/>
        <a:p>
          <a:endParaRPr lang="en-GB"/>
        </a:p>
      </dgm:t>
    </dgm:pt>
    <dgm:pt modelId="{5A1FB67E-BA6C-432B-AAC4-A17A3BFCAC8F}">
      <dgm:prSet phldrT="[Text]" phldr="0"/>
      <dgm:spPr/>
      <dgm:t>
        <a:bodyPr/>
        <a:lstStyle/>
        <a:p>
          <a:r>
            <a:rPr lang="en-GB" dirty="0"/>
            <a:t> </a:t>
          </a:r>
        </a:p>
      </dgm:t>
    </dgm:pt>
    <dgm:pt modelId="{24A24468-5D2E-4980-96F9-63FD8C198AF3}" type="parTrans" cxnId="{8A73FDE6-13DF-4E5E-85A7-D1A4029E05F6}">
      <dgm:prSet/>
      <dgm:spPr/>
      <dgm:t>
        <a:bodyPr/>
        <a:lstStyle/>
        <a:p>
          <a:endParaRPr lang="en-GB"/>
        </a:p>
      </dgm:t>
    </dgm:pt>
    <dgm:pt modelId="{BA10A49E-E184-4EC3-97D6-E63337FF8706}" type="sibTrans" cxnId="{8A73FDE6-13DF-4E5E-85A7-D1A4029E05F6}">
      <dgm:prSet/>
      <dgm:spPr/>
      <dgm:t>
        <a:bodyPr/>
        <a:lstStyle/>
        <a:p>
          <a:endParaRPr lang="en-GB"/>
        </a:p>
      </dgm:t>
    </dgm:pt>
    <dgm:pt modelId="{C0591981-B3B2-45E5-9E2F-552CA860636A}">
      <dgm:prSet phldrT="[Text]" phldr="0"/>
      <dgm:spPr/>
      <dgm:t>
        <a:bodyPr/>
        <a:lstStyle/>
        <a:p>
          <a:r>
            <a:rPr lang="en-GB" dirty="0"/>
            <a:t> </a:t>
          </a:r>
        </a:p>
      </dgm:t>
    </dgm:pt>
    <dgm:pt modelId="{BC187613-68C7-4DA0-BF9E-877864163868}" type="parTrans" cxnId="{E65F461C-C31B-467B-8842-443597E858A3}">
      <dgm:prSet/>
      <dgm:spPr/>
      <dgm:t>
        <a:bodyPr/>
        <a:lstStyle/>
        <a:p>
          <a:endParaRPr lang="en-GB"/>
        </a:p>
      </dgm:t>
    </dgm:pt>
    <dgm:pt modelId="{CDD268D3-CC2D-4621-B3C3-6F2E5135838B}" type="sibTrans" cxnId="{E65F461C-C31B-467B-8842-443597E858A3}">
      <dgm:prSet/>
      <dgm:spPr/>
      <dgm:t>
        <a:bodyPr/>
        <a:lstStyle/>
        <a:p>
          <a:endParaRPr lang="en-GB"/>
        </a:p>
      </dgm:t>
    </dgm:pt>
    <dgm:pt modelId="{EBBB2B28-7501-44EF-819C-7B8783B73836}" type="pres">
      <dgm:prSet presAssocID="{66A8C62F-EE5C-44D4-B266-DA3FB89747F3}" presName="compositeShape" presStyleCnt="0">
        <dgm:presLayoutVars>
          <dgm:chMax val="7"/>
          <dgm:dir/>
          <dgm:resizeHandles val="exact"/>
        </dgm:presLayoutVars>
      </dgm:prSet>
      <dgm:spPr/>
    </dgm:pt>
    <dgm:pt modelId="{ACDE7F8F-6A6A-4A2E-8B71-97EDB8855391}" type="pres">
      <dgm:prSet presAssocID="{447115FF-F94B-4574-86D2-5825DD1F72C6}" presName="circ1" presStyleLbl="vennNode1" presStyleIdx="0" presStyleCnt="3"/>
      <dgm:spPr/>
    </dgm:pt>
    <dgm:pt modelId="{4A39C857-9E30-4BB5-894F-7AE8B564A9CC}" type="pres">
      <dgm:prSet presAssocID="{447115FF-F94B-4574-86D2-5825DD1F72C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013FCA-31E4-4B17-B094-9C6FC1F9E251}" type="pres">
      <dgm:prSet presAssocID="{C0591981-B3B2-45E5-9E2F-552CA860636A}" presName="circ2" presStyleLbl="vennNode1" presStyleIdx="1" presStyleCnt="3"/>
      <dgm:spPr/>
    </dgm:pt>
    <dgm:pt modelId="{751E5721-66E4-4AE6-A740-19101D1F9208}" type="pres">
      <dgm:prSet presAssocID="{C0591981-B3B2-45E5-9E2F-552CA860636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83B2035-D1A5-4B2C-A862-A25F3F21B7AD}" type="pres">
      <dgm:prSet presAssocID="{5A1FB67E-BA6C-432B-AAC4-A17A3BFCAC8F}" presName="circ3" presStyleLbl="vennNode1" presStyleIdx="2" presStyleCnt="3"/>
      <dgm:spPr/>
    </dgm:pt>
    <dgm:pt modelId="{ECA0EB3A-A536-4D00-9E41-63D8CBE6A821}" type="pres">
      <dgm:prSet presAssocID="{5A1FB67E-BA6C-432B-AAC4-A17A3BFCAC8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85F7119-C664-46D0-ACAA-29C6E45EEA08}" type="presOf" srcId="{447115FF-F94B-4574-86D2-5825DD1F72C6}" destId="{ACDE7F8F-6A6A-4A2E-8B71-97EDB8855391}" srcOrd="0" destOrd="0" presId="urn:microsoft.com/office/officeart/2005/8/layout/venn1"/>
    <dgm:cxn modelId="{E65F461C-C31B-467B-8842-443597E858A3}" srcId="{66A8C62F-EE5C-44D4-B266-DA3FB89747F3}" destId="{C0591981-B3B2-45E5-9E2F-552CA860636A}" srcOrd="1" destOrd="0" parTransId="{BC187613-68C7-4DA0-BF9E-877864163868}" sibTransId="{CDD268D3-CC2D-4621-B3C3-6F2E5135838B}"/>
    <dgm:cxn modelId="{7C5BFD27-14DC-4A18-B9CA-F9E32283DF77}" type="presOf" srcId="{C0591981-B3B2-45E5-9E2F-552CA860636A}" destId="{E4013FCA-31E4-4B17-B094-9C6FC1F9E251}" srcOrd="0" destOrd="0" presId="urn:microsoft.com/office/officeart/2005/8/layout/venn1"/>
    <dgm:cxn modelId="{CAAEA92B-FEF2-41DA-9DE3-0FC3C6021E52}" type="presOf" srcId="{5A1FB67E-BA6C-432B-AAC4-A17A3BFCAC8F}" destId="{ECA0EB3A-A536-4D00-9E41-63D8CBE6A821}" srcOrd="1" destOrd="0" presId="urn:microsoft.com/office/officeart/2005/8/layout/venn1"/>
    <dgm:cxn modelId="{BE386E2C-DA67-4B09-A95A-A428EA3A51CD}" type="presOf" srcId="{66A8C62F-EE5C-44D4-B266-DA3FB89747F3}" destId="{EBBB2B28-7501-44EF-819C-7B8783B73836}" srcOrd="0" destOrd="0" presId="urn:microsoft.com/office/officeart/2005/8/layout/venn1"/>
    <dgm:cxn modelId="{9AEBC79C-36FA-479E-9198-636D998741E9}" srcId="{66A8C62F-EE5C-44D4-B266-DA3FB89747F3}" destId="{447115FF-F94B-4574-86D2-5825DD1F72C6}" srcOrd="0" destOrd="0" parTransId="{F4E47C56-47E4-43C6-8D69-D2F2194967EF}" sibTransId="{009C3DA3-9CD5-4C86-AD13-031D6CB493A2}"/>
    <dgm:cxn modelId="{E8E19CA0-3D6B-41B5-A6B8-7BBCE449C9EF}" type="presOf" srcId="{447115FF-F94B-4574-86D2-5825DD1F72C6}" destId="{4A39C857-9E30-4BB5-894F-7AE8B564A9CC}" srcOrd="1" destOrd="0" presId="urn:microsoft.com/office/officeart/2005/8/layout/venn1"/>
    <dgm:cxn modelId="{102668D0-85BB-44CF-A78E-6E147185F2A5}" type="presOf" srcId="{C0591981-B3B2-45E5-9E2F-552CA860636A}" destId="{751E5721-66E4-4AE6-A740-19101D1F9208}" srcOrd="1" destOrd="0" presId="urn:microsoft.com/office/officeart/2005/8/layout/venn1"/>
    <dgm:cxn modelId="{C1E485D0-369D-43B5-9D4E-24E570DDBD64}" type="presOf" srcId="{5A1FB67E-BA6C-432B-AAC4-A17A3BFCAC8F}" destId="{783B2035-D1A5-4B2C-A862-A25F3F21B7AD}" srcOrd="0" destOrd="0" presId="urn:microsoft.com/office/officeart/2005/8/layout/venn1"/>
    <dgm:cxn modelId="{8A73FDE6-13DF-4E5E-85A7-D1A4029E05F6}" srcId="{66A8C62F-EE5C-44D4-B266-DA3FB89747F3}" destId="{5A1FB67E-BA6C-432B-AAC4-A17A3BFCAC8F}" srcOrd="2" destOrd="0" parTransId="{24A24468-5D2E-4980-96F9-63FD8C198AF3}" sibTransId="{BA10A49E-E184-4EC3-97D6-E63337FF8706}"/>
    <dgm:cxn modelId="{866EF7F1-5356-4306-9415-575FF57EA6E3}" type="presParOf" srcId="{EBBB2B28-7501-44EF-819C-7B8783B73836}" destId="{ACDE7F8F-6A6A-4A2E-8B71-97EDB8855391}" srcOrd="0" destOrd="0" presId="urn:microsoft.com/office/officeart/2005/8/layout/venn1"/>
    <dgm:cxn modelId="{4B0A4D0A-0342-441C-B77E-355B1E17F6D9}" type="presParOf" srcId="{EBBB2B28-7501-44EF-819C-7B8783B73836}" destId="{4A39C857-9E30-4BB5-894F-7AE8B564A9CC}" srcOrd="1" destOrd="0" presId="urn:microsoft.com/office/officeart/2005/8/layout/venn1"/>
    <dgm:cxn modelId="{644DD707-BCDE-4EA2-BE1B-92057BAAE5A2}" type="presParOf" srcId="{EBBB2B28-7501-44EF-819C-7B8783B73836}" destId="{E4013FCA-31E4-4B17-B094-9C6FC1F9E251}" srcOrd="2" destOrd="0" presId="urn:microsoft.com/office/officeart/2005/8/layout/venn1"/>
    <dgm:cxn modelId="{51EC0C79-7A8C-4809-B30F-419284F7502B}" type="presParOf" srcId="{EBBB2B28-7501-44EF-819C-7B8783B73836}" destId="{751E5721-66E4-4AE6-A740-19101D1F9208}" srcOrd="3" destOrd="0" presId="urn:microsoft.com/office/officeart/2005/8/layout/venn1"/>
    <dgm:cxn modelId="{9A871C20-592F-42E5-802B-EB44952671C9}" type="presParOf" srcId="{EBBB2B28-7501-44EF-819C-7B8783B73836}" destId="{783B2035-D1A5-4B2C-A862-A25F3F21B7AD}" srcOrd="4" destOrd="0" presId="urn:microsoft.com/office/officeart/2005/8/layout/venn1"/>
    <dgm:cxn modelId="{C2FFE0D0-C7E3-44FB-BC19-0BBCE9669D8C}" type="presParOf" srcId="{EBBB2B28-7501-44EF-819C-7B8783B73836}" destId="{ECA0EB3A-A536-4D00-9E41-63D8CBE6A821}" srcOrd="5" destOrd="0" presId="urn:microsoft.com/office/officeart/2005/8/layout/venn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E7F8F-6A6A-4A2E-8B71-97EDB8855391}">
      <dsp:nvSpPr>
        <dsp:cNvPr id="0" name=""/>
        <dsp:cNvSpPr/>
      </dsp:nvSpPr>
      <dsp:spPr>
        <a:xfrm>
          <a:off x="496793" y="25942"/>
          <a:ext cx="1245220" cy="124522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 </a:t>
          </a:r>
        </a:p>
      </dsp:txBody>
      <dsp:txXfrm>
        <a:off x="662822" y="243855"/>
        <a:ext cx="913161" cy="560349"/>
      </dsp:txXfrm>
    </dsp:sp>
    <dsp:sp modelId="{E4013FCA-31E4-4B17-B094-9C6FC1F9E251}">
      <dsp:nvSpPr>
        <dsp:cNvPr id="0" name=""/>
        <dsp:cNvSpPr/>
      </dsp:nvSpPr>
      <dsp:spPr>
        <a:xfrm>
          <a:off x="946110" y="804205"/>
          <a:ext cx="1245220" cy="124522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 </a:t>
          </a:r>
        </a:p>
      </dsp:txBody>
      <dsp:txXfrm>
        <a:off x="1326940" y="1125887"/>
        <a:ext cx="747132" cy="684871"/>
      </dsp:txXfrm>
    </dsp:sp>
    <dsp:sp modelId="{783B2035-D1A5-4B2C-A862-A25F3F21B7AD}">
      <dsp:nvSpPr>
        <dsp:cNvPr id="0" name=""/>
        <dsp:cNvSpPr/>
      </dsp:nvSpPr>
      <dsp:spPr>
        <a:xfrm>
          <a:off x="47475" y="804205"/>
          <a:ext cx="1245220" cy="124522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 </a:t>
          </a:r>
        </a:p>
      </dsp:txBody>
      <dsp:txXfrm>
        <a:off x="164734" y="1125887"/>
        <a:ext cx="747132" cy="684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460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46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07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29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359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29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09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56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097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57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9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D43F68-038B-4B27-BE45-BF48B4B41F97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A989A5-B448-43E7-A5A6-E50174670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49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17" Type="http://schemas.openxmlformats.org/officeDocument/2006/relationships/image" Target="../media/image11.png"/><Relationship Id="rId2" Type="http://schemas.openxmlformats.org/officeDocument/2006/relationships/image" Target="../media/image110.png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0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1F68C1-589A-7FDC-AC29-67C3DD6EFEA6}"/>
                  </a:ext>
                </a:extLst>
              </p:cNvPr>
              <p:cNvSpPr txBox="1"/>
              <p:nvPr/>
            </p:nvSpPr>
            <p:spPr>
              <a:xfrm>
                <a:off x="446111" y="1904720"/>
                <a:ext cx="5965778" cy="7848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0" dirty="0">
                    <a:latin typeface="Cambria Math" panose="02040503050406030204" pitchFamily="18" charset="0"/>
                  </a:rPr>
                  <a:t>Write the following probabilities in terms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b="0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b="0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b="0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GB" b="0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:endParaRPr lang="en-GB" dirty="0"/>
              </a:p>
              <a:p>
                <a:r>
                  <a:rPr lang="en-GB" dirty="0"/>
                  <a:t>Do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represent probabilities, proportions or frequencies? Does it matter? Explain your answer</a:t>
                </a:r>
                <a:endParaRPr lang="en-GB" b="0" dirty="0"/>
              </a:p>
              <a:p>
                <a:pPr marL="342900" indent="-342900">
                  <a:buFont typeface="+mj-lt"/>
                  <a:buAutoNum type="alphaLcParenR"/>
                </a:pPr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1F68C1-589A-7FDC-AC29-67C3DD6EF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11" y="1904720"/>
                <a:ext cx="5965778" cy="7848302"/>
              </a:xfrm>
              <a:prstGeom prst="rect">
                <a:avLst/>
              </a:prstGeom>
              <a:blipFill>
                <a:blip r:embed="rId2"/>
                <a:stretch>
                  <a:fillRect l="-817" t="-4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14910A2-DF59-B325-78EB-C806C345A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483" y="152978"/>
            <a:ext cx="2813033" cy="15529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2E69C3-3E77-505B-7A51-D9481AD723CD}"/>
                  </a:ext>
                </a:extLst>
              </p:cNvPr>
              <p:cNvSpPr txBox="1"/>
              <p:nvPr/>
            </p:nvSpPr>
            <p:spPr>
              <a:xfrm>
                <a:off x="2733418" y="744808"/>
                <a:ext cx="3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2E69C3-3E77-505B-7A51-D9481AD72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418" y="744808"/>
                <a:ext cx="362214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91C963F-993F-4594-761A-3F575C5A9CB4}"/>
                  </a:ext>
                </a:extLst>
              </p:cNvPr>
              <p:cNvSpPr txBox="1"/>
              <p:nvPr/>
            </p:nvSpPr>
            <p:spPr>
              <a:xfrm>
                <a:off x="3247411" y="744808"/>
                <a:ext cx="363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91C963F-993F-4594-761A-3F575C5A9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411" y="744808"/>
                <a:ext cx="36317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2EC1CC-A074-A395-FAC0-062C8625502F}"/>
                  </a:ext>
                </a:extLst>
              </p:cNvPr>
              <p:cNvSpPr txBox="1"/>
              <p:nvPr/>
            </p:nvSpPr>
            <p:spPr>
              <a:xfrm>
                <a:off x="3859875" y="744808"/>
                <a:ext cx="3452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2EC1CC-A074-A395-FAC0-062C86255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875" y="744808"/>
                <a:ext cx="34522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AE166E-5228-878A-2F1F-50A3C4CF7734}"/>
                  </a:ext>
                </a:extLst>
              </p:cNvPr>
              <p:cNvSpPr txBox="1"/>
              <p:nvPr/>
            </p:nvSpPr>
            <p:spPr>
              <a:xfrm>
                <a:off x="4394072" y="1229531"/>
                <a:ext cx="343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AE166E-5228-878A-2F1F-50A3C4CF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72" y="1229531"/>
                <a:ext cx="34329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9DEB80C-83FF-9A33-3281-BFEC1EE79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965922"/>
              </p:ext>
            </p:extLst>
          </p:nvPr>
        </p:nvGraphicFramePr>
        <p:xfrm>
          <a:off x="4394072" y="6223820"/>
          <a:ext cx="2238807" cy="2075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47904E-1707-C3EA-7B3C-09C0AADD70F5}"/>
                  </a:ext>
                </a:extLst>
              </p:cNvPr>
              <p:cNvSpPr txBox="1"/>
              <p:nvPr/>
            </p:nvSpPr>
            <p:spPr>
              <a:xfrm>
                <a:off x="5332368" y="6570053"/>
                <a:ext cx="3622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47904E-1707-C3EA-7B3C-09C0AADD7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368" y="6570053"/>
                <a:ext cx="362214" cy="369332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713634-99B9-2AB0-8E6B-6FAE194DCAB8}"/>
                  </a:ext>
                </a:extLst>
              </p:cNvPr>
              <p:cNvSpPr txBox="1"/>
              <p:nvPr/>
            </p:nvSpPr>
            <p:spPr>
              <a:xfrm>
                <a:off x="5043631" y="7051661"/>
                <a:ext cx="363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713634-99B9-2AB0-8E6B-6FAE194DC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631" y="7051661"/>
                <a:ext cx="363176" cy="369332"/>
              </a:xfrm>
              <a:prstGeom prst="rect">
                <a:avLst/>
              </a:prstGeom>
              <a:blipFill>
                <a:blip r:embed="rId1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ADF27E-4649-BE48-D645-9A5D5A65D145}"/>
                  </a:ext>
                </a:extLst>
              </p:cNvPr>
              <p:cNvSpPr txBox="1"/>
              <p:nvPr/>
            </p:nvSpPr>
            <p:spPr>
              <a:xfrm>
                <a:off x="5332368" y="7193816"/>
                <a:ext cx="3452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ADF27E-4649-BE48-D645-9A5D5A65D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368" y="7193816"/>
                <a:ext cx="34522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392C1C-F3D3-91CF-20D0-792A54DF3A1D}"/>
                  </a:ext>
                </a:extLst>
              </p:cNvPr>
              <p:cNvSpPr txBox="1"/>
              <p:nvPr/>
            </p:nvSpPr>
            <p:spPr>
              <a:xfrm>
                <a:off x="5623029" y="7049161"/>
                <a:ext cx="343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392C1C-F3D3-91CF-20D0-792A54DF3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029" y="7049161"/>
                <a:ext cx="343299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2EE235E-FC6C-7236-F472-B6FE57969503}"/>
                  </a:ext>
                </a:extLst>
              </p:cNvPr>
              <p:cNvSpPr txBox="1"/>
              <p:nvPr/>
            </p:nvSpPr>
            <p:spPr>
              <a:xfrm>
                <a:off x="5821634" y="7563148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2EE235E-FC6C-7236-F472-B6FE57969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634" y="7563148"/>
                <a:ext cx="535724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29374B4-D989-4CB5-D80E-B47B94E83D11}"/>
                  </a:ext>
                </a:extLst>
              </p:cNvPr>
              <p:cNvSpPr txBox="1"/>
              <p:nvPr/>
            </p:nvSpPr>
            <p:spPr>
              <a:xfrm>
                <a:off x="4689495" y="7593912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29374B4-D989-4CB5-D80E-B47B94E83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495" y="7593912"/>
                <a:ext cx="53572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A7ADE0D-4889-56A4-397A-AEB1733B1447}"/>
                  </a:ext>
                </a:extLst>
              </p:cNvPr>
              <p:cNvSpPr txBox="1"/>
              <p:nvPr/>
            </p:nvSpPr>
            <p:spPr>
              <a:xfrm>
                <a:off x="5320153" y="7493257"/>
                <a:ext cx="386644" cy="439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A7ADE0D-4889-56A4-397A-AEB1733B1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153" y="7493257"/>
                <a:ext cx="386644" cy="439223"/>
              </a:xfrm>
              <a:prstGeom prst="rect">
                <a:avLst/>
              </a:prstGeom>
              <a:blipFill>
                <a:blip r:embed="rId1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69B7CA-0C1A-43A7-88E9-AB7B418F1B7E}"/>
                  </a:ext>
                </a:extLst>
              </p:cNvPr>
              <p:cNvSpPr txBox="1"/>
              <p:nvPr/>
            </p:nvSpPr>
            <p:spPr>
              <a:xfrm>
                <a:off x="6144027" y="6223820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69B7CA-0C1A-43A7-88E9-AB7B418F1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027" y="6223820"/>
                <a:ext cx="535724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2A41442-A4B0-6782-BB38-19490B413A07}"/>
              </a:ext>
            </a:extLst>
          </p:cNvPr>
          <p:cNvSpPr txBox="1"/>
          <p:nvPr/>
        </p:nvSpPr>
        <p:spPr>
          <a:xfrm>
            <a:off x="4739577" y="6174162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DE43C1-DE81-63A0-D196-4EE3CFD03327}"/>
              </a:ext>
            </a:extLst>
          </p:cNvPr>
          <p:cNvSpPr txBox="1"/>
          <p:nvPr/>
        </p:nvSpPr>
        <p:spPr>
          <a:xfrm>
            <a:off x="4346542" y="685357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FA2B1D-F630-82D3-74A6-BDAD7BEF6D04}"/>
              </a:ext>
            </a:extLst>
          </p:cNvPr>
          <p:cNvSpPr txBox="1"/>
          <p:nvPr/>
        </p:nvSpPr>
        <p:spPr>
          <a:xfrm>
            <a:off x="6303117" y="685357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78E18B-AA52-7438-D14B-83DAAEEAF673}"/>
              </a:ext>
            </a:extLst>
          </p:cNvPr>
          <p:cNvSpPr txBox="1"/>
          <p:nvPr/>
        </p:nvSpPr>
        <p:spPr>
          <a:xfrm>
            <a:off x="4474999" y="5521351"/>
            <a:ext cx="2083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Challenge:</a:t>
            </a:r>
          </a:p>
          <a:p>
            <a:pPr algn="ctr"/>
            <a:r>
              <a:rPr lang="en-GB" sz="1200" dirty="0"/>
              <a:t>Find all the probabilities for the Venn Diagram below</a:t>
            </a:r>
          </a:p>
        </p:txBody>
      </p:sp>
    </p:spTree>
    <p:extLst>
      <p:ext uri="{BB962C8B-B14F-4D97-AF65-F5344CB8AC3E}">
        <p14:creationId xmlns:p14="http://schemas.microsoft.com/office/powerpoint/2010/main" val="161527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79B0CEF-3E60-0861-6E00-3374B657BD4B}"/>
              </a:ext>
            </a:extLst>
          </p:cNvPr>
          <p:cNvGrpSpPr/>
          <p:nvPr/>
        </p:nvGrpSpPr>
        <p:grpSpPr>
          <a:xfrm>
            <a:off x="0" y="0"/>
            <a:ext cx="6858000" cy="3990810"/>
            <a:chOff x="0" y="2361063"/>
            <a:chExt cx="6858000" cy="39908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5DF651-0B6C-23C0-47D1-5296ACE45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4412"/>
            <a:stretch>
              <a:fillRect/>
            </a:stretch>
          </p:blipFill>
          <p:spPr>
            <a:xfrm>
              <a:off x="95535" y="2361063"/>
              <a:ext cx="6762465" cy="371296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5BF4FD6-DE7B-E24C-9F9B-D808C68D6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3685"/>
            <a:stretch>
              <a:fillRect/>
            </a:stretch>
          </p:blipFill>
          <p:spPr>
            <a:xfrm>
              <a:off x="0" y="6074026"/>
              <a:ext cx="6858000" cy="27784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459DF0-AA8B-4F0D-0E4E-C1BE914CA960}"/>
                  </a:ext>
                </a:extLst>
              </p:cNvPr>
              <p:cNvSpPr txBox="1"/>
              <p:nvPr/>
            </p:nvSpPr>
            <p:spPr>
              <a:xfrm>
                <a:off x="450377" y="3990810"/>
                <a:ext cx="2469043" cy="369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=0.6497</m:t>
                      </m:r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≠0.6497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Sig level 5%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0.3783&lt;0.6497</m:t>
                    </m:r>
                  </m:oMath>
                </a14:m>
                <a:r>
                  <a:rPr lang="en-GB" dirty="0"/>
                  <a:t> it is not significant. Therefore, there is no correlation.</a:t>
                </a:r>
              </a:p>
              <a:p>
                <a:endParaRPr lang="en-GB" dirty="0"/>
              </a:p>
              <a:p>
                <a:r>
                  <a:rPr lang="en-GB" dirty="0"/>
                  <a:t>The rate of change of weight.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459DF0-AA8B-4F0D-0E4E-C1BE914CA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77" y="3990810"/>
                <a:ext cx="2469043" cy="3693319"/>
              </a:xfrm>
              <a:prstGeom prst="rect">
                <a:avLst/>
              </a:prstGeom>
              <a:blipFill>
                <a:blip r:embed="rId3"/>
                <a:stretch>
                  <a:fillRect l="-2222" b="-1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184FB66-3612-DD90-9C6F-1418D987D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420" y="3990810"/>
            <a:ext cx="3488203" cy="38016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375E9B-13CB-74E9-BC24-D966AAD0AD2F}"/>
              </a:ext>
            </a:extLst>
          </p:cNvPr>
          <p:cNvSpPr/>
          <p:nvPr/>
        </p:nvSpPr>
        <p:spPr>
          <a:xfrm>
            <a:off x="3662363" y="6834188"/>
            <a:ext cx="366712" cy="152400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0B0391-008E-28A2-D47C-DDE8F0C1443A}"/>
              </a:ext>
            </a:extLst>
          </p:cNvPr>
          <p:cNvSpPr txBox="1"/>
          <p:nvPr/>
        </p:nvSpPr>
        <p:spPr>
          <a:xfrm>
            <a:off x="95535" y="399081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3915B8-F55C-3133-0727-89B016D906C2}"/>
              </a:ext>
            </a:extLst>
          </p:cNvPr>
          <p:cNvSpPr txBox="1"/>
          <p:nvPr/>
        </p:nvSpPr>
        <p:spPr>
          <a:xfrm>
            <a:off x="118891" y="698658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D9169-80FE-9172-EF96-FDDF3C8AA590}"/>
              </a:ext>
            </a:extLst>
          </p:cNvPr>
          <p:cNvSpPr txBox="1"/>
          <p:nvPr/>
        </p:nvSpPr>
        <p:spPr>
          <a:xfrm>
            <a:off x="1376504" y="8443913"/>
            <a:ext cx="4200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Spot all the mistakes in the students answer</a:t>
            </a:r>
          </a:p>
        </p:txBody>
      </p:sp>
    </p:spTree>
    <p:extLst>
      <p:ext uri="{BB962C8B-B14F-4D97-AF65-F5344CB8AC3E}">
        <p14:creationId xmlns:p14="http://schemas.microsoft.com/office/powerpoint/2010/main" val="174650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7493852-2C7E-0C44-8579-0D0C8DB705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4887465"/>
                  </p:ext>
                </p:extLst>
              </p:nvPr>
            </p:nvGraphicFramePr>
            <p:xfrm>
              <a:off x="138896" y="164730"/>
              <a:ext cx="6585995" cy="95134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45221">
                      <a:extLst>
                        <a:ext uri="{9D8B030D-6E8A-4147-A177-3AD203B41FA5}">
                          <a16:colId xmlns:a16="http://schemas.microsoft.com/office/drawing/2014/main" val="47652042"/>
                        </a:ext>
                      </a:extLst>
                    </a:gridCol>
                    <a:gridCol w="1563767">
                      <a:extLst>
                        <a:ext uri="{9D8B030D-6E8A-4147-A177-3AD203B41FA5}">
                          <a16:colId xmlns:a16="http://schemas.microsoft.com/office/drawing/2014/main" val="104604739"/>
                        </a:ext>
                      </a:extLst>
                    </a:gridCol>
                    <a:gridCol w="2477007">
                      <a:extLst>
                        <a:ext uri="{9D8B030D-6E8A-4147-A177-3AD203B41FA5}">
                          <a16:colId xmlns:a16="http://schemas.microsoft.com/office/drawing/2014/main" val="3513970471"/>
                        </a:ext>
                      </a:extLst>
                    </a:gridCol>
                  </a:tblGrid>
                  <a:tr h="69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Find the probabilities for the two given distributions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400" b="0" smtClean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GB" sz="1400" b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GB" sz="1400" b="0" smtClean="0">
                                    <a:latin typeface="Cambria Math" panose="02040503050406030204" pitchFamily="18" charset="0"/>
                                  </a:rPr>
                                  <m:t>(10,0.1)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X = Number of red sweets </a:t>
                          </a:r>
                        </a:p>
                        <a:p>
                          <a:r>
                            <a:rPr lang="en-GB" dirty="0"/>
                            <a:t>We have 20 sweets in a jar and there are 3 red sweets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658898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=3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49303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&lt;3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052615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≤3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512528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&gt;3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958912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≥3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39145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3&lt;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&lt;5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1247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3≤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&lt;5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580960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3&lt;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≤5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3397054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3≤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≤5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81639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𝐴𝑡𝑙𝑒𝑎𝑠𝑡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6434566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𝑀𝑜𝑟𝑒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𝑡h𝑎𝑛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4001898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𝐿𝑒𝑠𝑠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𝑡h𝑎𝑛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958826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𝑜𝑟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𝑓𝑒𝑤𝑒𝑟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991529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𝑏𝑒𝑡𝑤𝑒𝑒𝑛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𝑎𝑛𝑑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311422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𝑏𝑒𝑡𝑤𝑒𝑒𝑛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𝑎𝑛𝑑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5 </m:t>
                                    </m:r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smtClean="0">
                                            <a:latin typeface="Cambria Math" panose="02040503050406030204" pitchFamily="18" charset="0"/>
                                          </a:rPr>
                                          <m:t>𝑖𝑛𝑐𝑙𝑢𝑠𝑖𝑣𝑒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43856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7493852-2C7E-0C44-8579-0D0C8DB705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4887465"/>
                  </p:ext>
                </p:extLst>
              </p:nvPr>
            </p:nvGraphicFramePr>
            <p:xfrm>
              <a:off x="138896" y="164730"/>
              <a:ext cx="6585995" cy="95134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45221">
                      <a:extLst>
                        <a:ext uri="{9D8B030D-6E8A-4147-A177-3AD203B41FA5}">
                          <a16:colId xmlns:a16="http://schemas.microsoft.com/office/drawing/2014/main" val="47652042"/>
                        </a:ext>
                      </a:extLst>
                    </a:gridCol>
                    <a:gridCol w="1563767">
                      <a:extLst>
                        <a:ext uri="{9D8B030D-6E8A-4147-A177-3AD203B41FA5}">
                          <a16:colId xmlns:a16="http://schemas.microsoft.com/office/drawing/2014/main" val="104604739"/>
                        </a:ext>
                      </a:extLst>
                    </a:gridCol>
                    <a:gridCol w="2477007">
                      <a:extLst>
                        <a:ext uri="{9D8B030D-6E8A-4147-A177-3AD203B41FA5}">
                          <a16:colId xmlns:a16="http://schemas.microsoft.com/office/drawing/2014/main" val="3513970471"/>
                        </a:ext>
                      </a:extLst>
                    </a:gridCol>
                  </a:tblGrid>
                  <a:tr h="7086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Find the probabilities for the two given distributions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2586" r="-159144" b="-1247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X = Number of red sweets </a:t>
                          </a:r>
                        </a:p>
                        <a:p>
                          <a:r>
                            <a:rPr lang="en-GB" dirty="0"/>
                            <a:t>We have 20 sweets in a jar and there are 3 red sweets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658898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43373" r="-159330" b="-1643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49303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246341" r="-159330" b="-15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052615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342169" r="-159330" b="-1444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512528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447561" r="-159330" b="-136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958912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540964" r="-159330" b="-1245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39145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648780" r="-159330" b="-11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1247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739759" r="-159330" b="-10469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580960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850000" r="-159330" b="-959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3397054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938554" r="-159330" b="-8481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816390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743103" r="-15933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6434566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835897" r="-159330" b="-4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4001898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943966" r="-159330" b="-3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958826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043966" r="-159330" b="-2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9915299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143966" r="-159330" b="-1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3114229"/>
                      </a:ext>
                    </a:extLst>
                  </a:tr>
                  <a:tr h="7352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192562" r="-159330" b="-1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43856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7172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7493852-2C7E-0C44-8579-0D0C8DB705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5037"/>
                  </p:ext>
                </p:extLst>
              </p:nvPr>
            </p:nvGraphicFramePr>
            <p:xfrm>
              <a:off x="138896" y="164730"/>
              <a:ext cx="6585995" cy="97115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45221">
                      <a:extLst>
                        <a:ext uri="{9D8B030D-6E8A-4147-A177-3AD203B41FA5}">
                          <a16:colId xmlns:a16="http://schemas.microsoft.com/office/drawing/2014/main" val="47652042"/>
                        </a:ext>
                      </a:extLst>
                    </a:gridCol>
                    <a:gridCol w="1563767">
                      <a:extLst>
                        <a:ext uri="{9D8B030D-6E8A-4147-A177-3AD203B41FA5}">
                          <a16:colId xmlns:a16="http://schemas.microsoft.com/office/drawing/2014/main" val="104604739"/>
                        </a:ext>
                      </a:extLst>
                    </a:gridCol>
                    <a:gridCol w="2477007">
                      <a:extLst>
                        <a:ext uri="{9D8B030D-6E8A-4147-A177-3AD203B41FA5}">
                          <a16:colId xmlns:a16="http://schemas.microsoft.com/office/drawing/2014/main" val="3513970471"/>
                        </a:ext>
                      </a:extLst>
                    </a:gridCol>
                  </a:tblGrid>
                  <a:tr h="69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Discrete Probability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Number</a:t>
                          </a:r>
                          <a:r>
                            <a:rPr lang="en-GB" sz="1400" dirty="0"/>
                            <a:t> 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/>
                            <a:t>Continuity Correction</a:t>
                          </a:r>
                          <a:endParaRPr lang="en-GB" sz="200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658898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=3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2    3    4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49303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&lt;3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2    3    4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052615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≤3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2    3    4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512528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&gt;3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2    3    4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958912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≥3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2    3    4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39145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3&lt;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&lt;5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2    3    4    5    6</m:t>
                              </m:r>
                            </m:oMath>
                          </a14:m>
                          <a:r>
                            <a:rPr lang="en-GB" dirty="0"/>
                            <a:t>  </a:t>
                          </a:r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1247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3≤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&lt;5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580960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3&lt;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≤5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3397054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3≤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≤5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81639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𝐴𝑡𝑙𝑒𝑎𝑠𝑡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6434566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𝑀𝑜𝑟𝑒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𝑡h𝑎𝑛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4001898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𝐿𝑒𝑠𝑠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𝑡h𝑎𝑛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958826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𝑜𝑟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𝑓𝑒𝑤𝑒𝑟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991529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𝑏𝑒𝑡𝑤𝑒𝑒𝑛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𝑎𝑛𝑑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311422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𝑏𝑒𝑡𝑤𝑒𝑒𝑛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3 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𝑎𝑛𝑑</m:t>
                                    </m:r>
                                    <m:r>
                                      <a:rPr lang="en-GB" b="0" smtClean="0">
                                        <a:latin typeface="Cambria Math" panose="02040503050406030204" pitchFamily="18" charset="0"/>
                                      </a:rPr>
                                      <m:t> 5 </m:t>
                                    </m:r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smtClean="0">
                                            <a:latin typeface="Cambria Math" panose="02040503050406030204" pitchFamily="18" charset="0"/>
                                          </a:rPr>
                                          <m:t>𝑖𝑛𝑐𝑙𝑢𝑠𝑖𝑣𝑒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GB" b="0" dirty="0"/>
                        </a:p>
                        <a:p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43856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7493852-2C7E-0C44-8579-0D0C8DB705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5037"/>
                  </p:ext>
                </p:extLst>
              </p:nvPr>
            </p:nvGraphicFramePr>
            <p:xfrm>
              <a:off x="138896" y="164730"/>
              <a:ext cx="6585995" cy="95018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45221">
                      <a:extLst>
                        <a:ext uri="{9D8B030D-6E8A-4147-A177-3AD203B41FA5}">
                          <a16:colId xmlns:a16="http://schemas.microsoft.com/office/drawing/2014/main" val="47652042"/>
                        </a:ext>
                      </a:extLst>
                    </a:gridCol>
                    <a:gridCol w="1563767">
                      <a:extLst>
                        <a:ext uri="{9D8B030D-6E8A-4147-A177-3AD203B41FA5}">
                          <a16:colId xmlns:a16="http://schemas.microsoft.com/office/drawing/2014/main" val="104604739"/>
                        </a:ext>
                      </a:extLst>
                    </a:gridCol>
                    <a:gridCol w="2477007">
                      <a:extLst>
                        <a:ext uri="{9D8B030D-6E8A-4147-A177-3AD203B41FA5}">
                          <a16:colId xmlns:a16="http://schemas.microsoft.com/office/drawing/2014/main" val="3513970471"/>
                        </a:ext>
                      </a:extLst>
                    </a:gridCol>
                  </a:tblGrid>
                  <a:tr h="697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Discrete Probability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Number</a:t>
                          </a:r>
                          <a:r>
                            <a:rPr lang="en-GB" sz="1400" dirty="0"/>
                            <a:t> 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/>
                            <a:t>Continuity Correction</a:t>
                          </a:r>
                          <a:endParaRPr lang="en-GB" sz="2000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658898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43373" r="-159330" b="-1643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143373" r="-159144" b="-1643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49303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246341" r="-159330" b="-15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246341" r="-159144" b="-15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052615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342169" r="-159330" b="-1444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342169" r="-159144" b="-1444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512528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447561" r="-159330" b="-136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447561" r="-159144" b="-136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9589125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540964" r="-159330" b="-1245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540964" r="-159144" b="-1245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39145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648780" r="-159330" b="-11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3035" t="-648780" r="-159144" b="-11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12472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739759" r="-159330" b="-10469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5809609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850000" r="-159330" b="-959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3397054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938554" r="-159330" b="-8481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816390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743103" r="-159330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6434566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835897" r="-159330" b="-4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4001898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943966" r="-159330" b="-3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958826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043966" r="-159330" b="-2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9915299"/>
                      </a:ext>
                    </a:extLst>
                  </a:tr>
                  <a:tr h="708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143966" r="-159330" b="-106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3114229"/>
                      </a:ext>
                    </a:extLst>
                  </a:tr>
                  <a:tr h="7352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9" t="-1192562" r="-159330" b="-1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43856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6036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1F13CF-4E5D-F0AC-DBBE-1FAE2288F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559478" y="1559477"/>
            <a:ext cx="9976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71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B51B80-C0F3-87A4-2F71-AF43BBD8A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529200" y="1765174"/>
            <a:ext cx="9916400" cy="63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4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685E8-EA35-3964-4E16-F8C83D40E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8916"/>
            <a:ext cx="6858000" cy="15679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00C250-6639-3CEE-359C-529058E3C234}"/>
              </a:ext>
            </a:extLst>
          </p:cNvPr>
          <p:cNvSpPr txBox="1"/>
          <p:nvPr/>
        </p:nvSpPr>
        <p:spPr>
          <a:xfrm>
            <a:off x="1393702" y="251913"/>
            <a:ext cx="4200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Spot all the mistakes in each of these students’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C341FC-ED44-F3C9-D690-372391C57C16}"/>
                  </a:ext>
                </a:extLst>
              </p:cNvPr>
              <p:cNvSpPr txBox="1"/>
              <p:nvPr/>
            </p:nvSpPr>
            <p:spPr>
              <a:xfrm>
                <a:off x="480526" y="3106894"/>
                <a:ext cx="2414182" cy="40316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163,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35</m:t>
                              </m:r>
                            </m:den>
                          </m:f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=163</m:t>
                      </m:r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&gt;163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&gt;161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=0.955</m:t>
                      </m:r>
                    </m:oMath>
                  </m:oMathPara>
                </a14:m>
                <a:endParaRPr lang="en-GB" b="0" dirty="0"/>
              </a:p>
              <a:p>
                <a:endParaRPr lang="en-GB" dirty="0"/>
              </a:p>
              <a:p>
                <a:r>
                  <a:rPr lang="en-GB" dirty="0"/>
                  <a:t>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0.955&gt;0.05</m:t>
                    </m:r>
                  </m:oMath>
                </a14:m>
                <a:r>
                  <a:rPr lang="en-GB" dirty="0"/>
                  <a:t> there is insufficient evidence to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C341FC-ED44-F3C9-D690-372391C57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26" y="3106894"/>
                <a:ext cx="2414182" cy="4031681"/>
              </a:xfrm>
              <a:prstGeom prst="rect">
                <a:avLst/>
              </a:prstGeom>
              <a:blipFill>
                <a:blip r:embed="rId3"/>
                <a:stretch>
                  <a:fillRect l="-2273" b="-16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E13A3FA-F56B-AC39-B6AE-46754D768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6763"/>
            <a:ext cx="6858000" cy="4221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D463E4-8E3E-09A7-25D4-9C70C0B07BB9}"/>
              </a:ext>
            </a:extLst>
          </p:cNvPr>
          <p:cNvSpPr txBox="1"/>
          <p:nvPr/>
        </p:nvSpPr>
        <p:spPr>
          <a:xfrm>
            <a:off x="4086922" y="1326547"/>
            <a:ext cx="2319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The standard deviation is found to be 7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EA190E-4756-6CA0-DDDF-984A9404AE84}"/>
              </a:ext>
            </a:extLst>
          </p:cNvPr>
          <p:cNvCxnSpPr/>
          <p:nvPr/>
        </p:nvCxnSpPr>
        <p:spPr>
          <a:xfrm>
            <a:off x="3347357" y="3106894"/>
            <a:ext cx="0" cy="67991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E15C5A-C616-5053-6916-7514258C4103}"/>
                  </a:ext>
                </a:extLst>
              </p:cNvPr>
              <p:cNvSpPr txBox="1"/>
              <p:nvPr/>
            </p:nvSpPr>
            <p:spPr>
              <a:xfrm>
                <a:off x="3963292" y="3106894"/>
                <a:ext cx="2414182" cy="3210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161,7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=161</m:t>
                      </m:r>
                    </m:oMath>
                  </m:oMathPara>
                </a14:m>
                <a:endParaRPr lang="en-GB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&lt;161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&lt;163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=0.516</m:t>
                      </m:r>
                    </m:oMath>
                  </m:oMathPara>
                </a14:m>
                <a:endParaRPr lang="en-GB" b="0" dirty="0"/>
              </a:p>
              <a:p>
                <a:endParaRPr lang="en-GB" dirty="0"/>
              </a:p>
              <a:p>
                <a:r>
                  <a:rPr lang="en-GB" dirty="0"/>
                  <a:t>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0.516&gt;0.05</m:t>
                    </m:r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there is insufficient evidence to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E15C5A-C616-5053-6916-7514258C4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292" y="3106894"/>
                <a:ext cx="2414182" cy="3210494"/>
              </a:xfrm>
              <a:prstGeom prst="rect">
                <a:avLst/>
              </a:prstGeom>
              <a:blipFill>
                <a:blip r:embed="rId5"/>
                <a:stretch>
                  <a:fillRect l="-2020" b="-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212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4BFFDB-96D6-D8AA-1CE5-32DC1040EB4C}"/>
                  </a:ext>
                </a:extLst>
              </p:cNvPr>
              <p:cNvSpPr txBox="1"/>
              <p:nvPr/>
            </p:nvSpPr>
            <p:spPr>
              <a:xfrm>
                <a:off x="84667" y="112889"/>
                <a:ext cx="67733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for each of the following probability distributions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4BFFDB-96D6-D8AA-1CE5-32DC1040E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7" y="112889"/>
                <a:ext cx="6773333" cy="369332"/>
              </a:xfrm>
              <a:prstGeom prst="rect">
                <a:avLst/>
              </a:prstGeom>
              <a:blipFill>
                <a:blip r:embed="rId2"/>
                <a:stretch>
                  <a:fillRect l="-810" t="-8333" r="-450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5DB1FDF8-CE80-BAE0-18BB-21312BCD12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421423"/>
                  </p:ext>
                </p:extLst>
              </p:nvPr>
            </p:nvGraphicFramePr>
            <p:xfrm>
              <a:off x="155222" y="672909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5DB1FDF8-CE80-BAE0-18BB-21312BCD12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421423"/>
                  </p:ext>
                </p:extLst>
              </p:nvPr>
            </p:nvGraphicFramePr>
            <p:xfrm>
              <a:off x="155222" y="672909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90" t="-1493" r="-209655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6000" t="-1493" r="-20400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3564" t="-1493" r="-10198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7000" t="-1493" r="-3000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90" t="-103030" r="-209655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6000" t="-103030" r="-20400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3564" t="-103030" r="-10198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7000" t="-103030" r="-3000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7B3FCE0-1874-1755-7699-00652A8B3F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608315"/>
                  </p:ext>
                </p:extLst>
              </p:nvPr>
            </p:nvGraphicFramePr>
            <p:xfrm>
              <a:off x="155220" y="1789240"/>
              <a:ext cx="2715685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72068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 gridSpan="4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900" dirty="0"/>
                            <a:t>The probability of getting a </a:t>
                          </a:r>
                          <a14:m>
                            <m:oMath xmlns:m="http://schemas.openxmlformats.org/officeDocument/2006/math">
                              <m:r>
                                <a:rPr lang="en-GB" sz="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GB" sz="900" dirty="0"/>
                            <a:t> is half the probability of getting a </a:t>
                          </a:r>
                          <a14:m>
                            <m:oMath xmlns:m="http://schemas.openxmlformats.org/officeDocument/2006/math">
                              <m:r>
                                <a:rPr lang="en-GB" sz="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oMath>
                          </a14:m>
                          <a:endParaRPr lang="en-GB" sz="9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7B3FCE0-1874-1755-7699-00652A8B3F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608315"/>
                  </p:ext>
                </p:extLst>
              </p:nvPr>
            </p:nvGraphicFramePr>
            <p:xfrm>
              <a:off x="155220" y="1789240"/>
              <a:ext cx="2715685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72068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4539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4" t="-1515" r="-673" b="-20454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99" t="-100000" r="-213986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2574" t="-100000" r="-20297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574" t="-100000" r="-10297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2574" t="-100000" r="-2970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99" t="-203030" r="-213986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2574" t="-203030" r="-20297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91875F8-406F-993D-27CE-E64D2AAF18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5120416"/>
                  </p:ext>
                </p:extLst>
              </p:nvPr>
            </p:nvGraphicFramePr>
            <p:xfrm>
              <a:off x="214488" y="3413133"/>
              <a:ext cx="2656416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5472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885472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885472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 gridSpan="3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91875F8-406F-993D-27CE-E64D2AAF18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5120416"/>
                  </p:ext>
                </p:extLst>
              </p:nvPr>
            </p:nvGraphicFramePr>
            <p:xfrm>
              <a:off x="214488" y="3413133"/>
              <a:ext cx="2656416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5472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885472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885472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9" t="-1515" r="-688" b="-20454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690" t="-100000" r="-202759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100000" r="-10137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1379" t="-100000" r="-2069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690" t="-203030" r="-202759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203030" r="-10137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17837A4-8DF3-BE13-7387-AEAE90B13A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0445722"/>
                  </p:ext>
                </p:extLst>
              </p:nvPr>
            </p:nvGraphicFramePr>
            <p:xfrm>
              <a:off x="3821291" y="1789239"/>
              <a:ext cx="2715684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3399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1604085144"/>
                        </a:ext>
                      </a:extLst>
                    </a:gridCol>
                  </a:tblGrid>
                  <a:tr h="401651">
                    <a:tc gridSpan="4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17837A4-8DF3-BE13-7387-AEAE90B13A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0445722"/>
                  </p:ext>
                </p:extLst>
              </p:nvPr>
            </p:nvGraphicFramePr>
            <p:xfrm>
              <a:off x="3821291" y="1789239"/>
              <a:ext cx="2715684" cy="12049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3399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  <a:gridCol w="634095">
                      <a:extLst>
                        <a:ext uri="{9D8B030D-6E8A-4147-A177-3AD203B41FA5}">
                          <a16:colId xmlns:a16="http://schemas.microsoft.com/office/drawing/2014/main" val="1604085144"/>
                        </a:ext>
                      </a:extLst>
                    </a:gridCol>
                  </a:tblGrid>
                  <a:tr h="401651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4" t="-1515" r="-447" b="-20454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746" t="-100000" r="-235075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9808" t="-100000" r="-202885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7619" t="-100000" r="-100952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30769" t="-100000" r="-1923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746" t="-203030" r="-235075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B258F4-F9B4-8793-6F55-D766E8261B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2716522"/>
                  </p:ext>
                </p:extLst>
              </p:nvPr>
            </p:nvGraphicFramePr>
            <p:xfrm>
              <a:off x="3850921" y="3246938"/>
              <a:ext cx="2656421" cy="17518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4247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684815914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2054551431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3037546372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1711748812"/>
                        </a:ext>
                      </a:extLst>
                    </a:gridCol>
                  </a:tblGrid>
                  <a:tr h="917867">
                    <a:tc gridSpan="7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We are rolling a biased 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six- sided dice 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3643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3893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B258F4-F9B4-8793-6F55-D766E8261B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2716522"/>
                  </p:ext>
                </p:extLst>
              </p:nvPr>
            </p:nvGraphicFramePr>
            <p:xfrm>
              <a:off x="3850921" y="3246938"/>
              <a:ext cx="2656421" cy="175189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4247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684815914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2054551431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3037546372"/>
                        </a:ext>
                      </a:extLst>
                    </a:gridCol>
                    <a:gridCol w="342029">
                      <a:extLst>
                        <a:ext uri="{9D8B030D-6E8A-4147-A177-3AD203B41FA5}">
                          <a16:colId xmlns:a16="http://schemas.microsoft.com/office/drawing/2014/main" val="1711748812"/>
                        </a:ext>
                      </a:extLst>
                    </a:gridCol>
                  </a:tblGrid>
                  <a:tr h="996760">
                    <a:tc gridSpan="7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9" t="-1220" r="-458" b="-7743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" t="-272131" r="-343434" b="-1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3893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0" t="-354688" r="-343434" b="-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F530971-BAC9-818E-CA48-DC81B9DD86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4664530"/>
                  </p:ext>
                </p:extLst>
              </p:nvPr>
            </p:nvGraphicFramePr>
            <p:xfrm>
              <a:off x="3821290" y="672909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F530971-BAC9-818E-CA48-DC81B9DD86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4664530"/>
                  </p:ext>
                </p:extLst>
              </p:nvPr>
            </p:nvGraphicFramePr>
            <p:xfrm>
              <a:off x="3821290" y="672909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90" t="-1493" r="-209655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44554" t="-1493" r="-20099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47000" t="-1493" r="-10300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43564" t="-1493" r="-1980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690" t="-103030" r="-209655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44554" t="-103030" r="-20099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47000" t="-103030" r="-10300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43564" t="-103030" r="-1980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AB08FC9-BB70-891A-0A5D-91C47A908C7E}"/>
              </a:ext>
            </a:extLst>
          </p:cNvPr>
          <p:cNvSpPr txBox="1"/>
          <p:nvPr/>
        </p:nvSpPr>
        <p:spPr>
          <a:xfrm>
            <a:off x="3429000" y="5108493"/>
            <a:ext cx="229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/>
              <a:t>I spin the following biased spinner </a:t>
            </a:r>
          </a:p>
        </p:txBody>
      </p:sp>
      <p:pic>
        <p:nvPicPr>
          <p:cNvPr id="2050" name="Picture 2" descr="Q14: Answers – Paper 3 November 18 – Edexcel GCSE Maths Foundation">
            <a:extLst>
              <a:ext uri="{FF2B5EF4-FFF2-40B4-BE49-F238E27FC236}">
                <a16:creationId xmlns:a16="http://schemas.microsoft.com/office/drawing/2014/main" id="{531341D1-E6D1-BA4B-9F56-6545822D2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79" y="4998837"/>
            <a:ext cx="1034038" cy="120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CEFCA0-AAFF-7DF6-F3A5-589DC8ABB53F}"/>
                  </a:ext>
                </a:extLst>
              </p:cNvPr>
              <p:cNvSpPr txBox="1"/>
              <p:nvPr/>
            </p:nvSpPr>
            <p:spPr>
              <a:xfrm>
                <a:off x="3383845" y="5635712"/>
                <a:ext cx="2296890" cy="648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CEFCA0-AAFF-7DF6-F3A5-589DC8ABB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45" y="5635712"/>
                <a:ext cx="2296890" cy="6481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012E4DC0-AEFC-6700-AE0C-4ED6AE82B5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2402888"/>
                  </p:ext>
                </p:extLst>
              </p:nvPr>
            </p:nvGraphicFramePr>
            <p:xfrm>
              <a:off x="221017" y="5088218"/>
              <a:ext cx="2656421" cy="1823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4247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2052174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</a:tblGrid>
                  <a:tr h="917867">
                    <a:tc gridSpan="2"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We are rolling a biased 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Five - sided dice 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3643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3893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8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012E4DC0-AEFC-6700-AE0C-4ED6AE82B5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2402888"/>
                  </p:ext>
                </p:extLst>
              </p:nvPr>
            </p:nvGraphicFramePr>
            <p:xfrm>
              <a:off x="221017" y="5088218"/>
              <a:ext cx="2656421" cy="1823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04247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2052174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</a:tblGrid>
                  <a:tr h="1068451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9" t="-1136" r="-458" b="-7159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72007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0" t="-296667" r="-343434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3893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010" t="-371875" r="-343434" b="-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B4142C-3CCE-8CCD-47AE-1AF0BC0AD10F}"/>
                  </a:ext>
                </a:extLst>
              </p:cNvPr>
              <p:cNvSpPr txBox="1"/>
              <p:nvPr/>
            </p:nvSpPr>
            <p:spPr>
              <a:xfrm>
                <a:off x="84667" y="6911808"/>
                <a:ext cx="6899055" cy="1953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Mika has a board game that contains a biased spinner. </a:t>
                </a:r>
              </a:p>
              <a:p>
                <a:r>
                  <a:rPr lang="en-US" sz="1600" dirty="0"/>
                  <a:t>The spinner can only land on the numbers 1, 2 or 3. </a:t>
                </a:r>
              </a:p>
              <a:p>
                <a:r>
                  <a:rPr lang="en-US" sz="1600" dirty="0"/>
                  <a:t>The random variable 𝑋 represents the number that the spinner lands on after a single spin. </a:t>
                </a:r>
              </a:p>
              <a:p>
                <a:r>
                  <a:rPr lang="en-US" sz="1600" dirty="0"/>
                  <a:t>The company who makes the board game tell us that the probability distribution of 𝑋 is given by: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1600" dirty="0"/>
              </a:p>
              <a:p>
                <a:r>
                  <a:rPr lang="en-US" sz="1600" b="1" dirty="0"/>
                  <a:t>State the value of 𝑘 and find the complete probability distribution of 𝑋.</a:t>
                </a:r>
                <a:endParaRPr lang="en-GB" sz="16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B4142C-3CCE-8CCD-47AE-1AF0BC0AD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7" y="6911808"/>
                <a:ext cx="6899055" cy="1953548"/>
              </a:xfrm>
              <a:prstGeom prst="rect">
                <a:avLst/>
              </a:prstGeom>
              <a:blipFill>
                <a:blip r:embed="rId12"/>
                <a:stretch>
                  <a:fillRect l="-530" t="-938" r="-88"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260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DCD5799A-740F-D8B1-898F-3B9FB1287F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8267006"/>
                  </p:ext>
                </p:extLst>
              </p:nvPr>
            </p:nvGraphicFramePr>
            <p:xfrm>
              <a:off x="292893" y="419874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DCD5799A-740F-D8B1-898F-3B9FB1287F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8267006"/>
                  </p:ext>
                </p:extLst>
              </p:nvPr>
            </p:nvGraphicFramePr>
            <p:xfrm>
              <a:off x="292893" y="419874"/>
              <a:ext cx="2715684" cy="80330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83356">
                      <a:extLst>
                        <a:ext uri="{9D8B030D-6E8A-4147-A177-3AD203B41FA5}">
                          <a16:colId xmlns:a16="http://schemas.microsoft.com/office/drawing/2014/main" val="1010570296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90185882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3267262948"/>
                        </a:ext>
                      </a:extLst>
                    </a:gridCol>
                    <a:gridCol w="610776">
                      <a:extLst>
                        <a:ext uri="{9D8B030D-6E8A-4147-A177-3AD203B41FA5}">
                          <a16:colId xmlns:a16="http://schemas.microsoft.com/office/drawing/2014/main" val="404857849"/>
                        </a:ext>
                      </a:extLst>
                    </a:gridCol>
                  </a:tblGrid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0" t="-1493" r="-208966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6000" t="-1493" r="-20300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3564" t="-1493" r="-100990" b="-1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000" t="-1493" r="-2000" b="-1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124679"/>
                      </a:ext>
                    </a:extLst>
                  </a:tr>
                  <a:tr h="401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0" t="-103030" r="-208966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6000" t="-103030" r="-20300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3564" t="-103030" r="-100990" b="-3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000" t="-103030" r="-2000" b="-30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070045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83C7CCE-3F36-BF0B-5583-237DAB9D6740}"/>
              </a:ext>
            </a:extLst>
          </p:cNvPr>
          <p:cNvSpPr txBox="1"/>
          <p:nvPr/>
        </p:nvSpPr>
        <p:spPr>
          <a:xfrm>
            <a:off x="170973" y="142875"/>
            <a:ext cx="4408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This table represents the probability distribution of a spinner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EC4376-BCC2-DDEB-C865-9B1AB5050B59}"/>
                  </a:ext>
                </a:extLst>
              </p:cNvPr>
              <p:cNvSpPr txBox="1"/>
              <p:nvPr/>
            </p:nvSpPr>
            <p:spPr>
              <a:xfrm>
                <a:off x="170973" y="1390816"/>
                <a:ext cx="6565107" cy="7766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GB" sz="1200" dirty="0"/>
                  <a:t>The spinner is spun once.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What is the probability of getting a 2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=3)</m:t>
                    </m:r>
                  </m:oMath>
                </a14:m>
                <a:endParaRPr lang="en-GB" sz="120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What is the probability of getting 1 or 2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i="1">
                        <a:latin typeface="Cambria Math" panose="02040503050406030204" pitchFamily="18" charset="0"/>
                      </a:rPr>
                      <m:t>(2∪3)</m:t>
                    </m:r>
                  </m:oMath>
                </a14:m>
                <a:endParaRPr lang="en-GB" sz="120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i="1">
                        <a:latin typeface="Cambria Math" panose="02040503050406030204" pitchFamily="18" charset="0"/>
                      </a:rPr>
                      <m:t>(2∩3)</m:t>
                    </m:r>
                  </m:oMath>
                </a14:m>
                <a:endParaRPr lang="en-GB" sz="120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&gt;1</m:t>
                        </m:r>
                      </m:e>
                    </m:d>
                  </m:oMath>
                </a14:m>
                <a:endParaRPr lang="en-GB" sz="1200" b="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≥1</m:t>
                        </m:r>
                      </m:e>
                    </m:d>
                  </m:oMath>
                </a14:m>
                <a:endParaRPr lang="en-GB" sz="1200" dirty="0"/>
              </a:p>
              <a:p>
                <a:pPr lvl="1"/>
                <a:endParaRPr lang="en-GB" sz="1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sz="1200" dirty="0"/>
                  <a:t>The spinner is spun twice, and the values are added together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Complete the sample space diagram above to represent all the possible outcomes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What is the probability that the total score is 1?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𝑡𝑜𝑡𝑎𝑙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𝑠𝑐𝑜𝑟𝑒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 =3)</m:t>
                    </m:r>
                  </m:oMath>
                </a14:m>
                <a:endParaRPr lang="en-GB" sz="120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</a:t>
                </a:r>
                <a14:m>
                  <m:oMath xmlns:m="http://schemas.openxmlformats.org/officeDocument/2006/math">
                    <m:r>
                      <a:rPr lang="en-GB" sz="12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𝑡𝑜𝑡𝑎𝑙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𝑠𝑐𝑜𝑟𝑒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&gt;4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/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  </a:t>
                </a:r>
                <a14:m>
                  <m:oMath xmlns:m="http://schemas.openxmlformats.org/officeDocument/2006/math">
                    <m:r>
                      <a:rPr lang="en-GB" sz="12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𝑡𝑜𝑡𝑎𝑙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𝑠𝑐𝑜𝑟𝑒</m:t>
                    </m:r>
                    <m:r>
                      <a:rPr lang="en-GB" sz="1200" b="0" i="1" dirty="0" smtClean="0">
                        <a:latin typeface="Cambria Math" panose="02040503050406030204" pitchFamily="18" charset="0"/>
                      </a:rPr>
                      <m:t>≥4</m:t>
                    </m:r>
                    <m:r>
                      <a:rPr lang="en-GB" sz="1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/>
              </a:p>
              <a:p>
                <a:pPr lvl="1"/>
                <a:endParaRPr lang="en-GB" sz="1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sz="1200" dirty="0"/>
                  <a:t>The spinner is spun twice.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What is the probability that the first spin is equal to the second spin?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What is the probability that the second spin is less than the first spin?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What is the probability that the second spin is more than the first spin?</a:t>
                </a:r>
              </a:p>
              <a:p>
                <a:pPr lvl="1"/>
                <a:endParaRPr lang="en-GB" sz="1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sz="1200" dirty="0"/>
                  <a:t>The spinner is spun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200" dirty="0"/>
                  <a:t> times. Find in terms of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200" dirty="0"/>
                  <a:t>.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The probability that you get a 1 every time.</a:t>
                </a:r>
              </a:p>
              <a:p>
                <a:pPr marL="800100" lvl="1" indent="-342900">
                  <a:buFont typeface="+mj-lt"/>
                  <a:buAutoNum type="alphaLcParenR"/>
                </a:pPr>
                <a:r>
                  <a:rPr lang="en-GB" sz="1200" dirty="0"/>
                  <a:t>The probability that you get the same number every time.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GB" sz="1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sz="1200" dirty="0"/>
                  <a:t>Daniel has a board game with a biased spinner that can only land on 1, 2, 3 or 4. The random variable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1200" dirty="0"/>
                  <a:t> represents the number that the spinner lands on after a single spin. The probability distribution of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1200" dirty="0"/>
                  <a:t> is given by: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1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GB" sz="1200" dirty="0"/>
                  <a:t> </a:t>
                </a:r>
              </a:p>
              <a:p>
                <a:pPr marL="685800" lvl="1" indent="-228600">
                  <a:buFont typeface="+mj-lt"/>
                  <a:buAutoNum type="alphaLcParenR"/>
                </a:pPr>
                <a:r>
                  <a:rPr lang="en-GB" sz="12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200" dirty="0"/>
                  <a:t> and find the complete probability distribution.</a:t>
                </a:r>
              </a:p>
              <a:p>
                <a:pPr marL="685800" lvl="1" indent="-228600">
                  <a:buFont typeface="+mj-lt"/>
                  <a:buAutoNum type="alphaLcParenR"/>
                </a:pPr>
                <a:endParaRPr lang="en-GB" sz="1200" dirty="0"/>
              </a:p>
              <a:p>
                <a:pPr marL="685800" lvl="1" indent="-228600">
                  <a:buFont typeface="+mj-lt"/>
                  <a:buAutoNum type="alphaLcParenR"/>
                </a:pPr>
                <a:endParaRPr lang="en-GB" sz="1200" dirty="0"/>
              </a:p>
              <a:p>
                <a:pPr marL="685800" lvl="1" indent="-228600">
                  <a:buFont typeface="+mj-lt"/>
                  <a:buAutoNum type="alphaLcParenR"/>
                </a:pPr>
                <a:endParaRPr lang="en-GB" sz="1200" dirty="0"/>
              </a:p>
              <a:p>
                <a:pPr marL="685800" lvl="1" indent="-228600">
                  <a:buFont typeface="+mj-lt"/>
                  <a:buAutoNum type="alphaLcParenR"/>
                </a:pPr>
                <a:endParaRPr lang="en-GB" sz="1200" dirty="0"/>
              </a:p>
              <a:p>
                <a:pPr marL="685800" lvl="1" indent="-228600">
                  <a:buFont typeface="+mj-lt"/>
                  <a:buAutoNum type="alphaLcParenR"/>
                </a:pPr>
                <a:endParaRPr lang="en-GB" sz="1200" dirty="0"/>
              </a:p>
              <a:p>
                <a:r>
                  <a:rPr lang="en-GB" sz="1200" dirty="0"/>
                  <a:t>When playing the board game, the spinner is spun twice per round. </a:t>
                </a:r>
              </a:p>
              <a:p>
                <a:pPr marL="685800" lvl="1" indent="-228600">
                  <a:buFont typeface="+mj-lt"/>
                  <a:buAutoNum type="alphaLcParenR" startAt="2"/>
                </a:pPr>
                <a:r>
                  <a:rPr lang="en-GB" sz="1200" dirty="0"/>
                  <a:t>Using the probability distribution given above, find the probability that Daniel’s first spin is higher than his second spin. </a:t>
                </a:r>
              </a:p>
              <a:p>
                <a:pPr marL="685800" lvl="1" indent="-228600">
                  <a:buFont typeface="+mj-lt"/>
                  <a:buAutoNum type="alphaLcParenR" startAt="2"/>
                </a:pPr>
                <a:r>
                  <a:rPr lang="en-GB" sz="1200" dirty="0"/>
                  <a:t>Daniel plays 15 rounds, find the probability that Daniel’s first spin is higher than his second spin on more than 10 of the rounds.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GB" sz="1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EC4376-BCC2-DDEB-C865-9B1AB5050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73" y="1390816"/>
                <a:ext cx="6565107" cy="7766934"/>
              </a:xfrm>
              <a:prstGeom prst="rect">
                <a:avLst/>
              </a:prstGeom>
              <a:blipFill>
                <a:blip r:embed="rId3"/>
                <a:stretch>
                  <a:fillRect r="-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3EE58A-824E-9392-89A0-84DB446A3F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542143"/>
              </p:ext>
            </p:extLst>
          </p:nvPr>
        </p:nvGraphicFramePr>
        <p:xfrm>
          <a:off x="4897476" y="1512736"/>
          <a:ext cx="1512000" cy="1512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2400">
                  <a:extLst>
                    <a:ext uri="{9D8B030D-6E8A-4147-A177-3AD203B41FA5}">
                      <a16:colId xmlns:a16="http://schemas.microsoft.com/office/drawing/2014/main" val="3907843368"/>
                    </a:ext>
                  </a:extLst>
                </a:gridCol>
                <a:gridCol w="302400">
                  <a:extLst>
                    <a:ext uri="{9D8B030D-6E8A-4147-A177-3AD203B41FA5}">
                      <a16:colId xmlns:a16="http://schemas.microsoft.com/office/drawing/2014/main" val="1309745842"/>
                    </a:ext>
                  </a:extLst>
                </a:gridCol>
                <a:gridCol w="302400">
                  <a:extLst>
                    <a:ext uri="{9D8B030D-6E8A-4147-A177-3AD203B41FA5}">
                      <a16:colId xmlns:a16="http://schemas.microsoft.com/office/drawing/2014/main" val="2755434995"/>
                    </a:ext>
                  </a:extLst>
                </a:gridCol>
                <a:gridCol w="302400">
                  <a:extLst>
                    <a:ext uri="{9D8B030D-6E8A-4147-A177-3AD203B41FA5}">
                      <a16:colId xmlns:a16="http://schemas.microsoft.com/office/drawing/2014/main" val="2058972863"/>
                    </a:ext>
                  </a:extLst>
                </a:gridCol>
                <a:gridCol w="302400">
                  <a:extLst>
                    <a:ext uri="{9D8B030D-6E8A-4147-A177-3AD203B41FA5}">
                      <a16:colId xmlns:a16="http://schemas.microsoft.com/office/drawing/2014/main" val="2677202248"/>
                    </a:ext>
                  </a:extLst>
                </a:gridCol>
              </a:tblGrid>
              <a:tr h="30240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First Spin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88363"/>
                  </a:ext>
                </a:extLst>
              </a:tr>
              <a:tr h="302400">
                <a:tc row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Second Spin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782955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82670552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6157848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425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464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947</Words>
  <Application>Microsoft Office PowerPoint</Application>
  <PresentationFormat>A4 Paper (210x297 mm)</PresentationFormat>
  <Paragraphs>228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Shane Steele</dc:creator>
  <cp:lastModifiedBy>Natan Lev</cp:lastModifiedBy>
  <cp:revision>2</cp:revision>
  <dcterms:created xsi:type="dcterms:W3CDTF">2026-03-09T14:10:00Z</dcterms:created>
  <dcterms:modified xsi:type="dcterms:W3CDTF">2026-06-23T14:41:58Z</dcterms:modified>
</cp:coreProperties>
</file>