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74552-832E-48A4-69C9-31915DCACD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914400"/>
            <a:ext cx="9144000" cy="100003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Topic Heading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A5E0C-BC59-7B38-2B36-1D0743BBCB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982477"/>
            <a:ext cx="9144000" cy="59087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Topic Subheading: (Example 1.1 Median, mode range)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0E948A-167E-6646-89D4-52FBBCE710AB}"/>
              </a:ext>
            </a:extLst>
          </p:cNvPr>
          <p:cNvGrpSpPr/>
          <p:nvPr/>
        </p:nvGrpSpPr>
        <p:grpSpPr>
          <a:xfrm>
            <a:off x="-1" y="0"/>
            <a:ext cx="2405669" cy="2901462"/>
            <a:chOff x="2133576" y="-951696"/>
            <a:chExt cx="5979065" cy="72113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DBC756E-97B8-400F-5071-B59244EC7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576" y="-951696"/>
              <a:ext cx="5979065" cy="721131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3DD3382-312A-83F8-7A63-77E1848C0F86}"/>
                </a:ext>
              </a:extLst>
            </p:cNvPr>
            <p:cNvSpPr/>
            <p:nvPr/>
          </p:nvSpPr>
          <p:spPr>
            <a:xfrm rot="19121054">
              <a:off x="2206516" y="794101"/>
              <a:ext cx="4685199" cy="120839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   </a:t>
              </a:r>
              <a:r>
                <a:rPr lang="en-US" sz="5400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THE</a:t>
              </a:r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COMPTON SCHOOL         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241A98B-2B69-F506-5F4C-801FB3CBC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78" t="16573" r="44454" b="28944"/>
            <a:stretch/>
          </p:blipFill>
          <p:spPr>
            <a:xfrm rot="20529437">
              <a:off x="3725272" y="1936245"/>
              <a:ext cx="2976562" cy="1171249"/>
            </a:xfrm>
            <a:prstGeom prst="rect">
              <a:avLst/>
            </a:prstGeom>
          </p:spPr>
        </p:pic>
      </p:grp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DA1B9-A9FA-BB78-670D-30E78CBD1C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675" y="3428999"/>
            <a:ext cx="6460439" cy="3288345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GB" dirty="0"/>
              <a:t>Objectives: (Taken from the Medium Term Plan)</a:t>
            </a:r>
          </a:p>
        </p:txBody>
      </p:sp>
    </p:spTree>
    <p:extLst>
      <p:ext uri="{BB962C8B-B14F-4D97-AF65-F5344CB8AC3E}">
        <p14:creationId xmlns:p14="http://schemas.microsoft.com/office/powerpoint/2010/main" val="302185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F8EB5E6-7EAA-9180-4CD4-C8449D217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"/>
            <a:ext cx="8077200" cy="584776"/>
          </a:xfrm>
          <a:solidFill>
            <a:srgbClr val="D8EEE6"/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68856F-EDB8-4FBD-1F2A-FE696A9ABD3A}"/>
              </a:ext>
            </a:extLst>
          </p:cNvPr>
          <p:cNvSpPr/>
          <p:nvPr/>
        </p:nvSpPr>
        <p:spPr>
          <a:xfrm>
            <a:off x="1013460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42C5EAC-83FB-49FB-886A-3D51F7D2AD1F}" type="datetime1">
              <a:rPr lang="en-GB" sz="2400" u="sng" smtClean="0">
                <a:solidFill>
                  <a:schemeClr val="tx1"/>
                </a:solidFill>
                <a:latin typeface="Century Gothic" panose="020B0502020202020204" pitchFamily="34" charset="0"/>
              </a:rPr>
              <a:t>19/11/2025</a:t>
            </a:fld>
            <a:endParaRPr lang="en-GB" sz="2400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E6DAB8-94DD-D1B6-CED4-E2642541A138}"/>
              </a:ext>
            </a:extLst>
          </p:cNvPr>
          <p:cNvSpPr/>
          <p:nvPr/>
        </p:nvSpPr>
        <p:spPr>
          <a:xfrm>
            <a:off x="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C/W</a:t>
            </a:r>
          </a:p>
        </p:txBody>
      </p:sp>
    </p:spTree>
    <p:extLst>
      <p:ext uri="{BB962C8B-B14F-4D97-AF65-F5344CB8AC3E}">
        <p14:creationId xmlns:p14="http://schemas.microsoft.com/office/powerpoint/2010/main" val="135867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9B3C84-9FB8-4181-EA05-9BEB3C280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"/>
            <a:ext cx="8077200" cy="584776"/>
          </a:xfrm>
          <a:solidFill>
            <a:srgbClr val="D8EEE6"/>
          </a:solidFill>
          <a:ln w="38100">
            <a:solidFill>
              <a:schemeClr val="tx1"/>
            </a:solidFill>
          </a:ln>
        </p:spPr>
        <p:txBody>
          <a:bodyPr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52E943-FF85-CBAB-E2C5-6C6F24DBD2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971550"/>
            <a:ext cx="11106150" cy="55626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B3AA05-B06B-EDF7-8A37-7554A34305A7}"/>
              </a:ext>
            </a:extLst>
          </p:cNvPr>
          <p:cNvSpPr/>
          <p:nvPr/>
        </p:nvSpPr>
        <p:spPr>
          <a:xfrm>
            <a:off x="1013460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42C5EAC-83FB-49FB-886A-3D51F7D2AD1F}" type="datetime1">
              <a:rPr lang="en-GB" sz="2400" u="sng" smtClean="0">
                <a:solidFill>
                  <a:schemeClr val="tx1"/>
                </a:solidFill>
                <a:latin typeface="Century Gothic" panose="020B0502020202020204" pitchFamily="34" charset="0"/>
              </a:rPr>
              <a:t>19/11/2025</a:t>
            </a:fld>
            <a:endParaRPr lang="en-GB" sz="2400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93B09E-78C6-D70A-40B0-6A8E584DE46C}"/>
              </a:ext>
            </a:extLst>
          </p:cNvPr>
          <p:cNvSpPr/>
          <p:nvPr/>
        </p:nvSpPr>
        <p:spPr>
          <a:xfrm>
            <a:off x="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C/W</a:t>
            </a:r>
          </a:p>
        </p:txBody>
      </p:sp>
    </p:spTree>
    <p:extLst>
      <p:ext uri="{BB962C8B-B14F-4D97-AF65-F5344CB8AC3E}">
        <p14:creationId xmlns:p14="http://schemas.microsoft.com/office/powerpoint/2010/main" val="3027042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c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9B3C84-9FB8-4181-EA05-9BEB3C2802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400" y="1"/>
            <a:ext cx="8077200" cy="584776"/>
          </a:xfrm>
          <a:solidFill>
            <a:srgbClr val="D8EEE6"/>
          </a:solidFill>
          <a:ln w="38100">
            <a:solidFill>
              <a:schemeClr val="tx1"/>
            </a:solidFill>
          </a:ln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Textbook slide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3B570-A896-645A-3D6D-5C65346CB3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24225" y="952760"/>
            <a:ext cx="5543550" cy="20097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Task details</a:t>
            </a:r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6E79D52-37F5-E186-839F-A6B88DAF2F13}"/>
              </a:ext>
            </a:extLst>
          </p:cNvPr>
          <p:cNvGrpSpPr/>
          <p:nvPr/>
        </p:nvGrpSpPr>
        <p:grpSpPr>
          <a:xfrm>
            <a:off x="0" y="5410507"/>
            <a:ext cx="1200150" cy="1447493"/>
            <a:chOff x="2133576" y="-951696"/>
            <a:chExt cx="5979065" cy="721131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19390B6-227E-9939-544B-A78A0F40C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576" y="-951696"/>
              <a:ext cx="5979065" cy="7211313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621AEA7-537B-EAA3-F541-49DBF891CFBD}"/>
                </a:ext>
              </a:extLst>
            </p:cNvPr>
            <p:cNvSpPr/>
            <p:nvPr/>
          </p:nvSpPr>
          <p:spPr>
            <a:xfrm rot="19121054">
              <a:off x="2206516" y="794101"/>
              <a:ext cx="4685199" cy="120839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   </a:t>
              </a:r>
              <a:r>
                <a:rPr lang="en-US" sz="5400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THE</a:t>
              </a:r>
              <a:r>
                <a:rPr lang="en-US" sz="5400" b="1" cap="none" spc="0" dirty="0">
                  <a:ln w="0"/>
                  <a:solidFill>
                    <a:schemeClr val="tx1"/>
                  </a:solidFill>
                  <a:latin typeface="Century Gothic" panose="020B0502020202020204" pitchFamily="34" charset="0"/>
                </a:rPr>
                <a:t> COMPTON SCHOOL         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5C14A66-219C-A7BF-F01A-6735E4D504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78" t="16573" r="44454" b="28944"/>
            <a:stretch/>
          </p:blipFill>
          <p:spPr>
            <a:xfrm rot="20529437">
              <a:off x="3725272" y="1936245"/>
              <a:ext cx="2976562" cy="1171249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719DEC4-FFEE-CD73-E86A-294194AE04D3}"/>
              </a:ext>
            </a:extLst>
          </p:cNvPr>
          <p:cNvSpPr/>
          <p:nvPr/>
        </p:nvSpPr>
        <p:spPr>
          <a:xfrm>
            <a:off x="1013460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42C5EAC-83FB-49FB-886A-3D51F7D2AD1F}" type="datetime1">
              <a:rPr lang="en-GB" sz="2400" u="sng" smtClean="0">
                <a:solidFill>
                  <a:schemeClr val="tx1"/>
                </a:solidFill>
                <a:latin typeface="Century Gothic" panose="020B0502020202020204" pitchFamily="34" charset="0"/>
              </a:rPr>
              <a:t>19/11/2025</a:t>
            </a:fld>
            <a:endParaRPr lang="en-GB" sz="2400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8F3740-6600-AD12-5EA8-F89F78162C36}"/>
              </a:ext>
            </a:extLst>
          </p:cNvPr>
          <p:cNvSpPr/>
          <p:nvPr/>
        </p:nvSpPr>
        <p:spPr>
          <a:xfrm>
            <a:off x="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C/W</a:t>
            </a:r>
          </a:p>
        </p:txBody>
      </p:sp>
    </p:spTree>
    <p:extLst>
      <p:ext uri="{BB962C8B-B14F-4D97-AF65-F5344CB8AC3E}">
        <p14:creationId xmlns:p14="http://schemas.microsoft.com/office/powerpoint/2010/main" val="196518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 do We do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10645AA-28F8-2209-DD67-E9AE192BFA8B}"/>
              </a:ext>
            </a:extLst>
          </p:cNvPr>
          <p:cNvSpPr/>
          <p:nvPr/>
        </p:nvSpPr>
        <p:spPr>
          <a:xfrm>
            <a:off x="6096000" y="0"/>
            <a:ext cx="60960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We do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8BB9D6-5BD3-1F9D-5916-FB99FCE219AA}"/>
              </a:ext>
            </a:extLst>
          </p:cNvPr>
          <p:cNvSpPr/>
          <p:nvPr/>
        </p:nvSpPr>
        <p:spPr>
          <a:xfrm>
            <a:off x="-1" y="0"/>
            <a:ext cx="6095999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I do</a:t>
            </a:r>
          </a:p>
        </p:txBody>
      </p:sp>
    </p:spTree>
    <p:extLst>
      <p:ext uri="{BB962C8B-B14F-4D97-AF65-F5344CB8AC3E}">
        <p14:creationId xmlns:p14="http://schemas.microsoft.com/office/powerpoint/2010/main" val="2545620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 do We do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5224C872-C6BE-0209-022C-9869D55A44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798" y="730280"/>
            <a:ext cx="3330404" cy="593264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0645AA-28F8-2209-DD67-E9AE192BFA8B}"/>
              </a:ext>
            </a:extLst>
          </p:cNvPr>
          <p:cNvSpPr/>
          <p:nvPr/>
        </p:nvSpPr>
        <p:spPr>
          <a:xfrm>
            <a:off x="81276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You do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BE37D40-C416-8B58-2602-CA9C09E83B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30198" y="730281"/>
            <a:ext cx="3330404" cy="593264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16B1626-2A8C-DCB0-1848-7618FE43A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95798" y="730281"/>
            <a:ext cx="3330404" cy="593264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601913-FDDA-2501-CB08-680862EF0BE4}"/>
              </a:ext>
            </a:extLst>
          </p:cNvPr>
          <p:cNvSpPr/>
          <p:nvPr/>
        </p:nvSpPr>
        <p:spPr>
          <a:xfrm>
            <a:off x="40632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We 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D97C15-C13C-01AC-8A06-C659A2949AEA}"/>
              </a:ext>
            </a:extLst>
          </p:cNvPr>
          <p:cNvSpPr/>
          <p:nvPr/>
        </p:nvSpPr>
        <p:spPr>
          <a:xfrm>
            <a:off x="-12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I do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EC84F9-354F-0252-CED6-BB93844F35FE}"/>
              </a:ext>
            </a:extLst>
          </p:cNvPr>
          <p:cNvSpPr/>
          <p:nvPr/>
        </p:nvSpPr>
        <p:spPr>
          <a:xfrm>
            <a:off x="40632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We do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EA7E92-65AE-D9D0-8DF3-CA9D06FC6942}"/>
              </a:ext>
            </a:extLst>
          </p:cNvPr>
          <p:cNvSpPr/>
          <p:nvPr/>
        </p:nvSpPr>
        <p:spPr>
          <a:xfrm>
            <a:off x="-1200" y="2885"/>
            <a:ext cx="4064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I do</a:t>
            </a:r>
          </a:p>
        </p:txBody>
      </p:sp>
    </p:spTree>
    <p:extLst>
      <p:ext uri="{BB962C8B-B14F-4D97-AF65-F5344CB8AC3E}">
        <p14:creationId xmlns:p14="http://schemas.microsoft.com/office/powerpoint/2010/main" val="3828510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B3AA05-B06B-EDF7-8A37-7554A34305A7}"/>
              </a:ext>
            </a:extLst>
          </p:cNvPr>
          <p:cNvSpPr/>
          <p:nvPr/>
        </p:nvSpPr>
        <p:spPr>
          <a:xfrm>
            <a:off x="1013460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D42C5EAC-83FB-49FB-886A-3D51F7D2AD1F}" type="datetime1">
              <a:rPr lang="en-GB" sz="2400" u="sng" smtClean="0">
                <a:solidFill>
                  <a:schemeClr val="tx1"/>
                </a:solidFill>
                <a:latin typeface="Century Gothic" panose="020B0502020202020204" pitchFamily="34" charset="0"/>
              </a:rPr>
              <a:t>19/11/2025</a:t>
            </a:fld>
            <a:endParaRPr lang="en-GB" sz="2400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69624F-1938-48BD-3BCF-D81B324F4EA8}"/>
              </a:ext>
            </a:extLst>
          </p:cNvPr>
          <p:cNvSpPr/>
          <p:nvPr/>
        </p:nvSpPr>
        <p:spPr>
          <a:xfrm>
            <a:off x="0" y="0"/>
            <a:ext cx="20574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C/W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5EBC3D-1E55-8546-FAB9-2F3203C9A5A9}"/>
              </a:ext>
            </a:extLst>
          </p:cNvPr>
          <p:cNvSpPr/>
          <p:nvPr/>
        </p:nvSpPr>
        <p:spPr>
          <a:xfrm>
            <a:off x="2057400" y="0"/>
            <a:ext cx="8077200" cy="584776"/>
          </a:xfrm>
          <a:prstGeom prst="rect">
            <a:avLst/>
          </a:prstGeom>
          <a:solidFill>
            <a:srgbClr val="D8EEE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u="sng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Mathsbox</a:t>
            </a:r>
            <a:r>
              <a:rPr lang="en-GB" sz="36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 Starter</a:t>
            </a:r>
          </a:p>
        </p:txBody>
      </p:sp>
    </p:spTree>
    <p:extLst>
      <p:ext uri="{BB962C8B-B14F-4D97-AF65-F5344CB8AC3E}">
        <p14:creationId xmlns:p14="http://schemas.microsoft.com/office/powerpoint/2010/main" val="3328413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with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21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tition slid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872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5BFA2-1ECC-9208-9C1D-2E0D52D8E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028D0-F9D7-E03E-0189-82328C0A3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BE9C9-C2F5-2BF7-FA3C-3D850C29A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1421-56D1-480F-A06F-912518141C9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44780-9E00-0C55-5FD8-95E584036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C32C3-B921-7729-B3AC-7819D3811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3175-D7C2-4122-B021-3FDD54BD6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57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A387D0-94D4-2C8A-5207-104DF879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502DDE-0B63-C3B3-5220-911AA098D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7F511-FBEF-38EE-6F8D-996F503A3E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1EBC1421-56D1-480F-A06F-912518141C9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C9DCE-A076-8D8F-4DBC-BCE12E5DA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3AD45-E2B1-E58D-71F1-47AE590B1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FC333175-D7C2-4122-B021-3FDD54BD6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21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FD1043-3CF8-48EC-B6CC-98B32D6FADCC}"/>
                  </a:ext>
                </a:extLst>
              </p:cNvPr>
              <p:cNvSpPr txBox="1"/>
              <p:nvPr/>
            </p:nvSpPr>
            <p:spPr>
              <a:xfrm>
                <a:off x="285750" y="762000"/>
                <a:ext cx="471487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𝑛𝑡h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term of a sequence is given by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𝑏𝑛</m:t>
                      </m:r>
                    </m:oMath>
                  </m:oMathPara>
                </a14:m>
                <a:endParaRPr lang="en-GB" b="0" dirty="0"/>
              </a:p>
              <a:p>
                <a:r>
                  <a:rPr lang="en-GB" dirty="0"/>
                  <a:t>where a and b are integers.</a:t>
                </a:r>
              </a:p>
              <a:p>
                <a:endParaRPr lang="en-GB" dirty="0"/>
              </a:p>
              <a:p>
                <a:r>
                  <a:rPr lang="en-GB" dirty="0"/>
                  <a:t>The 2</a:t>
                </a:r>
                <a:r>
                  <a:rPr lang="en-GB" baseline="30000" dirty="0"/>
                  <a:t>nd</a:t>
                </a:r>
                <a:r>
                  <a:rPr lang="en-GB" dirty="0"/>
                  <a:t>  term of the sequence is 20</a:t>
                </a:r>
              </a:p>
              <a:p>
                <a:r>
                  <a:rPr lang="en-GB" dirty="0"/>
                  <a:t>The 3</a:t>
                </a:r>
                <a:r>
                  <a:rPr lang="en-GB" baseline="30000" dirty="0"/>
                  <a:t>rd</a:t>
                </a:r>
                <a:r>
                  <a:rPr lang="en-GB" dirty="0"/>
                  <a:t>  term of the sequence is 39</a:t>
                </a:r>
              </a:p>
              <a:p>
                <a:endParaRPr lang="en-GB" dirty="0"/>
              </a:p>
              <a:p>
                <a:r>
                  <a:rPr lang="en-GB" dirty="0"/>
                  <a:t>Find the 4th term of the sequence.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FD1043-3CF8-48EC-B6CC-98B32D6FA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0" y="762000"/>
                <a:ext cx="4714875" cy="2308324"/>
              </a:xfrm>
              <a:prstGeom prst="rect">
                <a:avLst/>
              </a:prstGeom>
              <a:blipFill>
                <a:blip r:embed="rId2"/>
                <a:stretch>
                  <a:fillRect l="-1164" t="-1319" b="-3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6CA3C3FC-6D02-491F-9A39-16EDC3D11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749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2AEC8-B1D7-4481-BFC7-F0A23CD3D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47FBEA8-4BEB-4AA0-ACBA-5428734C6998}"/>
                  </a:ext>
                </a:extLst>
              </p:cNvPr>
              <p:cNvSpPr txBox="1"/>
              <p:nvPr/>
            </p:nvSpPr>
            <p:spPr>
              <a:xfrm>
                <a:off x="285750" y="762000"/>
                <a:ext cx="471487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𝑛𝑡h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term of a sequence is given by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𝑏𝑛</m:t>
                      </m:r>
                    </m:oMath>
                  </m:oMathPara>
                </a14:m>
                <a:endParaRPr lang="en-GB" b="0" dirty="0"/>
              </a:p>
              <a:p>
                <a:r>
                  <a:rPr lang="en-GB" dirty="0"/>
                  <a:t>where a and b are integers.</a:t>
                </a:r>
              </a:p>
              <a:p>
                <a:endParaRPr lang="en-GB" dirty="0"/>
              </a:p>
              <a:p>
                <a:r>
                  <a:rPr lang="en-GB" dirty="0"/>
                  <a:t>The 2</a:t>
                </a:r>
                <a:r>
                  <a:rPr lang="en-GB" baseline="30000" dirty="0"/>
                  <a:t>nd</a:t>
                </a:r>
                <a:r>
                  <a:rPr lang="en-GB" dirty="0"/>
                  <a:t>  term of the sequence is 14</a:t>
                </a:r>
              </a:p>
              <a:p>
                <a:r>
                  <a:rPr lang="en-GB" dirty="0"/>
                  <a:t>The 3</a:t>
                </a:r>
                <a:r>
                  <a:rPr lang="en-GB" baseline="30000" dirty="0"/>
                  <a:t>rd</a:t>
                </a:r>
                <a:r>
                  <a:rPr lang="en-GB" dirty="0"/>
                  <a:t>  term of the sequence is 24</a:t>
                </a:r>
              </a:p>
              <a:p>
                <a:endParaRPr lang="en-GB" dirty="0"/>
              </a:p>
              <a:p>
                <a:r>
                  <a:rPr lang="en-GB" dirty="0"/>
                  <a:t>Find the 6</a:t>
                </a:r>
                <a:r>
                  <a:rPr lang="en-GB" baseline="30000" dirty="0"/>
                  <a:t>th</a:t>
                </a:r>
                <a:r>
                  <a:rPr lang="en-GB" dirty="0"/>
                  <a:t>  term of the sequence.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47FBEA8-4BEB-4AA0-ACBA-5428734C6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0" y="762000"/>
                <a:ext cx="4714875" cy="2308324"/>
              </a:xfrm>
              <a:prstGeom prst="rect">
                <a:avLst/>
              </a:prstGeom>
              <a:blipFill>
                <a:blip r:embed="rId2"/>
                <a:stretch>
                  <a:fillRect l="-1164" t="-1319" b="-3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8474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2AEC8-B1D7-4481-BFC7-F0A23CD3D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 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47FBEA8-4BEB-4AA0-ACBA-5428734C6998}"/>
                  </a:ext>
                </a:extLst>
              </p:cNvPr>
              <p:cNvSpPr txBox="1"/>
              <p:nvPr/>
            </p:nvSpPr>
            <p:spPr>
              <a:xfrm>
                <a:off x="285750" y="762000"/>
                <a:ext cx="471487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𝑛𝑡h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term of a sequence is given by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𝑏𝑛</m:t>
                      </m:r>
                    </m:oMath>
                  </m:oMathPara>
                </a14:m>
                <a:endParaRPr lang="en-GB" b="0" dirty="0"/>
              </a:p>
              <a:p>
                <a:r>
                  <a:rPr lang="en-GB" dirty="0"/>
                  <a:t>where a and b are integers.</a:t>
                </a:r>
              </a:p>
              <a:p>
                <a:endParaRPr lang="en-GB" dirty="0"/>
              </a:p>
              <a:p>
                <a:r>
                  <a:rPr lang="en-GB" dirty="0"/>
                  <a:t>The 2</a:t>
                </a:r>
                <a:r>
                  <a:rPr lang="en-GB" baseline="30000" dirty="0"/>
                  <a:t>nd</a:t>
                </a:r>
                <a:r>
                  <a:rPr lang="en-GB" dirty="0"/>
                  <a:t>  term of the sequence is 26</a:t>
                </a:r>
              </a:p>
              <a:p>
                <a:r>
                  <a:rPr lang="en-GB" dirty="0"/>
                  <a:t>The 3</a:t>
                </a:r>
                <a:r>
                  <a:rPr lang="en-GB" baseline="30000" dirty="0"/>
                  <a:t>rd</a:t>
                </a:r>
                <a:r>
                  <a:rPr lang="en-GB" dirty="0"/>
                  <a:t>  term of the sequence is 48</a:t>
                </a:r>
              </a:p>
              <a:p>
                <a:endParaRPr lang="en-GB" dirty="0"/>
              </a:p>
              <a:p>
                <a:r>
                  <a:rPr lang="en-GB" dirty="0"/>
                  <a:t>Find the 4</a:t>
                </a:r>
                <a:r>
                  <a:rPr lang="en-GB" baseline="30000" dirty="0"/>
                  <a:t>th</a:t>
                </a:r>
                <a:r>
                  <a:rPr lang="en-GB" dirty="0"/>
                  <a:t>  term of the sequence.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47FBEA8-4BEB-4AA0-ACBA-5428734C6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0" y="762000"/>
                <a:ext cx="4714875" cy="2308324"/>
              </a:xfrm>
              <a:prstGeom prst="rect">
                <a:avLst/>
              </a:prstGeom>
              <a:blipFill>
                <a:blip r:embed="rId2"/>
                <a:stretch>
                  <a:fillRect l="-1164" t="-1319" b="-3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FF4367-0A2D-4EF9-AB94-CCA6261DD1BF}"/>
                  </a:ext>
                </a:extLst>
              </p:cNvPr>
              <p:cNvSpPr txBox="1"/>
              <p:nvPr/>
            </p:nvSpPr>
            <p:spPr>
              <a:xfrm>
                <a:off x="7410450" y="762000"/>
                <a:ext cx="471487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𝑛𝑡h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term of a sequence is given by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𝑏𝑛</m:t>
                      </m:r>
                    </m:oMath>
                  </m:oMathPara>
                </a14:m>
                <a:endParaRPr lang="en-GB" b="0" dirty="0"/>
              </a:p>
              <a:p>
                <a:r>
                  <a:rPr lang="en-GB" dirty="0"/>
                  <a:t>where a and b are integers.</a:t>
                </a:r>
              </a:p>
              <a:p>
                <a:endParaRPr lang="en-GB" dirty="0"/>
              </a:p>
              <a:p>
                <a:r>
                  <a:rPr lang="en-GB" dirty="0"/>
                  <a:t>The 3</a:t>
                </a:r>
                <a:r>
                  <a:rPr lang="en-GB" baseline="30000" dirty="0"/>
                  <a:t>rd</a:t>
                </a:r>
                <a:r>
                  <a:rPr lang="en-GB" dirty="0"/>
                  <a:t> term of the sequence is 6</a:t>
                </a:r>
              </a:p>
              <a:p>
                <a:r>
                  <a:rPr lang="en-GB" dirty="0"/>
                  <a:t>The 5</a:t>
                </a:r>
                <a:r>
                  <a:rPr lang="en-GB" baseline="30000" dirty="0"/>
                  <a:t>th</a:t>
                </a:r>
                <a:r>
                  <a:rPr lang="en-GB" dirty="0"/>
                  <a:t> term of the sequence is 20</a:t>
                </a:r>
              </a:p>
              <a:p>
                <a:endParaRPr lang="en-GB" dirty="0"/>
              </a:p>
              <a:p>
                <a:r>
                  <a:rPr lang="en-GB" dirty="0"/>
                  <a:t>Find the 6</a:t>
                </a:r>
                <a:r>
                  <a:rPr lang="en-GB" baseline="30000" dirty="0"/>
                  <a:t>th</a:t>
                </a:r>
                <a:r>
                  <a:rPr lang="en-GB" dirty="0"/>
                  <a:t>  term of the sequence.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FF4367-0A2D-4EF9-AB94-CCA6261DD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450" y="762000"/>
                <a:ext cx="4714875" cy="2308324"/>
              </a:xfrm>
              <a:prstGeom prst="rect">
                <a:avLst/>
              </a:prstGeom>
              <a:blipFill>
                <a:blip r:embed="rId3"/>
                <a:stretch>
                  <a:fillRect l="-1164" t="-1319" b="-3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9180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D88E-4E1D-482A-87DA-F70006E0B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89CA828-63FF-463C-8D13-00D79FC0DE16}"/>
                  </a:ext>
                </a:extLst>
              </p:cNvPr>
              <p:cNvSpPr/>
              <p:nvPr/>
            </p:nvSpPr>
            <p:spPr>
              <a:xfrm>
                <a:off x="2057400" y="757535"/>
                <a:ext cx="86487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dirty="0"/>
                  <a:t> The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𝑛𝑡h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term of a sequence is given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𝑏𝑛</m:t>
                    </m:r>
                  </m:oMath>
                </a14:m>
                <a:r>
                  <a:rPr lang="en-GB" dirty="0"/>
                  <a:t> where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/>
                  <a:t> are integers.</a:t>
                </a:r>
              </a:p>
              <a:p>
                <a:pPr algn="ctr"/>
                <a:r>
                  <a:rPr lang="en-GB" dirty="0"/>
                  <a:t>Find the 10</a:t>
                </a:r>
                <a:r>
                  <a:rPr lang="en-GB" baseline="30000" dirty="0"/>
                  <a:t>th</a:t>
                </a:r>
                <a:r>
                  <a:rPr lang="en-GB" dirty="0"/>
                  <a:t> term of each sequence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89CA828-63FF-463C-8D13-00D79FC0D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757535"/>
                <a:ext cx="8648701" cy="646331"/>
              </a:xfrm>
              <a:prstGeom prst="rect">
                <a:avLst/>
              </a:prstGeom>
              <a:blipFill>
                <a:blip r:embed="rId2"/>
                <a:stretch>
                  <a:fillRect t="-4717" r="-353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3C073D-F2A9-412B-8C40-ADBBBB42F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631320"/>
              </p:ext>
            </p:extLst>
          </p:nvPr>
        </p:nvGraphicFramePr>
        <p:xfrm>
          <a:off x="507999" y="1478457"/>
          <a:ext cx="11388726" cy="51286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4363">
                  <a:extLst>
                    <a:ext uri="{9D8B030D-6E8A-4147-A177-3AD203B41FA5}">
                      <a16:colId xmlns:a16="http://schemas.microsoft.com/office/drawing/2014/main" val="966998244"/>
                    </a:ext>
                  </a:extLst>
                </a:gridCol>
                <a:gridCol w="5694363">
                  <a:extLst>
                    <a:ext uri="{9D8B030D-6E8A-4147-A177-3AD203B41FA5}">
                      <a16:colId xmlns:a16="http://schemas.microsoft.com/office/drawing/2014/main" val="1885558432"/>
                    </a:ext>
                  </a:extLst>
                </a:gridCol>
              </a:tblGrid>
              <a:tr h="2564342">
                <a:tc>
                  <a:txBody>
                    <a:bodyPr/>
                    <a:lstStyle/>
                    <a:p>
                      <a:r>
                        <a:rPr lang="en-GB" sz="1800" dirty="0"/>
                        <a:t>The 2</a:t>
                      </a:r>
                      <a:r>
                        <a:rPr lang="en-GB" sz="1800" baseline="30000" dirty="0"/>
                        <a:t>nd</a:t>
                      </a:r>
                      <a:r>
                        <a:rPr lang="en-GB" sz="1800" dirty="0"/>
                        <a:t>  term of the sequence is 10</a:t>
                      </a:r>
                    </a:p>
                    <a:p>
                      <a:r>
                        <a:rPr lang="en-GB" sz="1800" dirty="0"/>
                        <a:t>The 3</a:t>
                      </a:r>
                      <a:r>
                        <a:rPr lang="en-GB" sz="1800" baseline="30000" dirty="0"/>
                        <a:t>rd</a:t>
                      </a:r>
                      <a:r>
                        <a:rPr lang="en-GB" sz="1800" dirty="0"/>
                        <a:t>  term of the sequence is 15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The 5</a:t>
                      </a:r>
                      <a:r>
                        <a:rPr lang="en-GB" sz="1800" baseline="30000" dirty="0"/>
                        <a:t>th</a:t>
                      </a:r>
                      <a:r>
                        <a:rPr lang="en-GB" sz="1800" dirty="0"/>
                        <a:t>  term of the sequence is 15</a:t>
                      </a:r>
                    </a:p>
                    <a:p>
                      <a:r>
                        <a:rPr lang="en-GB" sz="1800" dirty="0"/>
                        <a:t>The 3</a:t>
                      </a:r>
                      <a:r>
                        <a:rPr lang="en-GB" sz="1800" baseline="30000" dirty="0"/>
                        <a:t>rd</a:t>
                      </a:r>
                      <a:r>
                        <a:rPr lang="en-GB" sz="1800" dirty="0"/>
                        <a:t>  term of the sequence is 3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741068"/>
                  </a:ext>
                </a:extLst>
              </a:tr>
              <a:tr h="2564342">
                <a:tc>
                  <a:txBody>
                    <a:bodyPr/>
                    <a:lstStyle/>
                    <a:p>
                      <a:r>
                        <a:rPr lang="en-GB" sz="1800" dirty="0"/>
                        <a:t>The 2</a:t>
                      </a:r>
                      <a:r>
                        <a:rPr lang="en-GB" sz="1800" baseline="30000" dirty="0"/>
                        <a:t>nd</a:t>
                      </a:r>
                      <a:r>
                        <a:rPr lang="en-GB" sz="1800" dirty="0"/>
                        <a:t>  term of the sequence is 4</a:t>
                      </a:r>
                    </a:p>
                    <a:p>
                      <a:r>
                        <a:rPr lang="en-GB" sz="1800" dirty="0"/>
                        <a:t>The 3</a:t>
                      </a:r>
                      <a:r>
                        <a:rPr lang="en-GB" sz="1800" baseline="30000" dirty="0"/>
                        <a:t>rd</a:t>
                      </a:r>
                      <a:r>
                        <a:rPr lang="en-GB" sz="1800" dirty="0"/>
                        <a:t>  term of the sequence is 15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The 2</a:t>
                      </a:r>
                      <a:r>
                        <a:rPr lang="en-GB" sz="1800" baseline="30000" dirty="0"/>
                        <a:t>nd</a:t>
                      </a:r>
                      <a:r>
                        <a:rPr lang="en-GB" sz="1800" dirty="0"/>
                        <a:t>  term of the sequence is 24</a:t>
                      </a:r>
                    </a:p>
                    <a:p>
                      <a:r>
                        <a:rPr lang="en-GB" sz="1800" dirty="0"/>
                        <a:t>The 4</a:t>
                      </a:r>
                      <a:r>
                        <a:rPr lang="en-GB" sz="1800" baseline="30000" dirty="0"/>
                        <a:t>th </a:t>
                      </a:r>
                      <a:r>
                        <a:rPr lang="en-GB" sz="1800" dirty="0"/>
                        <a:t>  term of the sequence is 51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819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549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D88E-4E1D-482A-87DA-F70006E0B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89CA828-63FF-463C-8D13-00D79FC0DE16}"/>
                  </a:ext>
                </a:extLst>
              </p:cNvPr>
              <p:cNvSpPr/>
              <p:nvPr/>
            </p:nvSpPr>
            <p:spPr>
              <a:xfrm>
                <a:off x="2057400" y="757535"/>
                <a:ext cx="86487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dirty="0"/>
                  <a:t> The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𝑛𝑡h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term of a sequence is given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𝑏𝑛</m:t>
                    </m:r>
                  </m:oMath>
                </a14:m>
                <a:r>
                  <a:rPr lang="en-GB" dirty="0"/>
                  <a:t> where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/>
                  <a:t> are integers.</a:t>
                </a:r>
              </a:p>
              <a:p>
                <a:pPr algn="ctr"/>
                <a:r>
                  <a:rPr lang="en-GB" dirty="0"/>
                  <a:t>Find the 10</a:t>
                </a:r>
                <a:r>
                  <a:rPr lang="en-GB" baseline="30000" dirty="0"/>
                  <a:t>th</a:t>
                </a:r>
                <a:r>
                  <a:rPr lang="en-GB" dirty="0"/>
                  <a:t> term of each sequence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89CA828-63FF-463C-8D13-00D79FC0D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757535"/>
                <a:ext cx="8648701" cy="646331"/>
              </a:xfrm>
              <a:prstGeom prst="rect">
                <a:avLst/>
              </a:prstGeom>
              <a:blipFill>
                <a:blip r:embed="rId2"/>
                <a:stretch>
                  <a:fillRect t="-4717" r="-353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A3C073D-F2A9-412B-8C40-ADBBBB42F4E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1295025"/>
                  </p:ext>
                </p:extLst>
              </p:nvPr>
            </p:nvGraphicFramePr>
            <p:xfrm>
              <a:off x="507999" y="1478457"/>
              <a:ext cx="11388726" cy="512868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694363">
                      <a:extLst>
                        <a:ext uri="{9D8B030D-6E8A-4147-A177-3AD203B41FA5}">
                          <a16:colId xmlns:a16="http://schemas.microsoft.com/office/drawing/2014/main" val="966998244"/>
                        </a:ext>
                      </a:extLst>
                    </a:gridCol>
                    <a:gridCol w="5694363">
                      <a:extLst>
                        <a:ext uri="{9D8B030D-6E8A-4147-A177-3AD203B41FA5}">
                          <a16:colId xmlns:a16="http://schemas.microsoft.com/office/drawing/2014/main" val="1885558432"/>
                        </a:ext>
                      </a:extLst>
                    </a:gridCol>
                  </a:tblGrid>
                  <a:tr h="2564342">
                    <a:tc>
                      <a:txBody>
                        <a:bodyPr/>
                        <a:lstStyle/>
                        <a:p>
                          <a:r>
                            <a:rPr lang="en-GB" sz="1800" dirty="0"/>
                            <a:t>The 2</a:t>
                          </a:r>
                          <a:r>
                            <a:rPr lang="en-GB" sz="1800" baseline="30000" dirty="0"/>
                            <a:t>nd</a:t>
                          </a:r>
                          <a:r>
                            <a:rPr lang="en-GB" sz="1800" dirty="0"/>
                            <a:t>  term of the sequence is 10</a:t>
                          </a:r>
                        </a:p>
                        <a:p>
                          <a:r>
                            <a:rPr lang="en-GB" sz="1800" dirty="0"/>
                            <a:t>The 3</a:t>
                          </a:r>
                          <a:r>
                            <a:rPr lang="en-GB" sz="1800" baseline="30000" dirty="0"/>
                            <a:t>rd</a:t>
                          </a:r>
                          <a:r>
                            <a:rPr lang="en-GB" sz="1800" dirty="0"/>
                            <a:t>  term of the sequence is 15</a:t>
                          </a:r>
                        </a:p>
                        <a:p>
                          <a:endParaRPr lang="en-GB" sz="1800" dirty="0"/>
                        </a:p>
                        <a:p>
                          <a:endParaRPr lang="en-GB" sz="1800" dirty="0"/>
                        </a:p>
                        <a:p>
                          <a:endParaRPr lang="en-GB" sz="1800" dirty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800" dirty="0"/>
                            <a:t>The 5</a:t>
                          </a:r>
                          <a:r>
                            <a:rPr lang="en-GB" sz="1800" baseline="30000" dirty="0"/>
                            <a:t>th</a:t>
                          </a:r>
                          <a:r>
                            <a:rPr lang="en-GB" sz="1800" dirty="0"/>
                            <a:t>  term of the sequence is 15</a:t>
                          </a:r>
                        </a:p>
                        <a:p>
                          <a:r>
                            <a:rPr lang="en-GB" sz="1800" dirty="0"/>
                            <a:t>The 3</a:t>
                          </a:r>
                          <a:r>
                            <a:rPr lang="en-GB" sz="1800" baseline="30000" dirty="0"/>
                            <a:t>rd</a:t>
                          </a:r>
                          <a:r>
                            <a:rPr lang="en-GB" sz="1800" dirty="0"/>
                            <a:t>  term of the sequence is 3</a:t>
                          </a:r>
                        </a:p>
                        <a:p>
                          <a:endParaRPr lang="en-GB" sz="18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endParaRPr lang="en-GB" sz="18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endParaRPr lang="en-GB" sz="18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9741068"/>
                      </a:ext>
                    </a:extLst>
                  </a:tr>
                  <a:tr h="2564342">
                    <a:tc>
                      <a:txBody>
                        <a:bodyPr/>
                        <a:lstStyle/>
                        <a:p>
                          <a:r>
                            <a:rPr lang="en-GB" sz="1800" dirty="0"/>
                            <a:t>The 2</a:t>
                          </a:r>
                          <a:r>
                            <a:rPr lang="en-GB" sz="1800" baseline="30000" dirty="0"/>
                            <a:t>nd</a:t>
                          </a:r>
                          <a:r>
                            <a:rPr lang="en-GB" sz="1800" dirty="0"/>
                            <a:t>  term of the sequence is 4</a:t>
                          </a:r>
                        </a:p>
                        <a:p>
                          <a:r>
                            <a:rPr lang="en-GB" sz="1800" dirty="0"/>
                            <a:t>The 3</a:t>
                          </a:r>
                          <a:r>
                            <a:rPr lang="en-GB" sz="1800" baseline="30000" dirty="0"/>
                            <a:t>rd</a:t>
                          </a:r>
                          <a:r>
                            <a:rPr lang="en-GB" sz="1800" dirty="0"/>
                            <a:t>  term of the sequence is 15</a:t>
                          </a:r>
                        </a:p>
                        <a:p>
                          <a:endParaRPr lang="en-GB" sz="1800" dirty="0"/>
                        </a:p>
                        <a:p>
                          <a:endParaRPr lang="en-GB" sz="1800" dirty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800" dirty="0"/>
                            <a:t>The 2</a:t>
                          </a:r>
                          <a:r>
                            <a:rPr lang="en-GB" sz="1800" baseline="30000" dirty="0"/>
                            <a:t>nd</a:t>
                          </a:r>
                          <a:r>
                            <a:rPr lang="en-GB" sz="1800" dirty="0"/>
                            <a:t>  term of the sequence is 24</a:t>
                          </a:r>
                        </a:p>
                        <a:p>
                          <a:r>
                            <a:rPr lang="en-GB" sz="1800" dirty="0"/>
                            <a:t>The 4</a:t>
                          </a:r>
                          <a:r>
                            <a:rPr lang="en-GB" sz="1800" baseline="30000" dirty="0"/>
                            <a:t>th </a:t>
                          </a:r>
                          <a:r>
                            <a:rPr lang="en-GB" sz="1800" dirty="0"/>
                            <a:t>  term of the sequence is 51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2281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A3C073D-F2A9-412B-8C40-ADBBBB42F4E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1295025"/>
                  </p:ext>
                </p:extLst>
              </p:nvPr>
            </p:nvGraphicFramePr>
            <p:xfrm>
              <a:off x="507999" y="1478457"/>
              <a:ext cx="11388726" cy="512868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694363">
                      <a:extLst>
                        <a:ext uri="{9D8B030D-6E8A-4147-A177-3AD203B41FA5}">
                          <a16:colId xmlns:a16="http://schemas.microsoft.com/office/drawing/2014/main" val="966998244"/>
                        </a:ext>
                      </a:extLst>
                    </a:gridCol>
                    <a:gridCol w="5694363">
                      <a:extLst>
                        <a:ext uri="{9D8B030D-6E8A-4147-A177-3AD203B41FA5}">
                          <a16:colId xmlns:a16="http://schemas.microsoft.com/office/drawing/2014/main" val="1885558432"/>
                        </a:ext>
                      </a:extLst>
                    </a:gridCol>
                  </a:tblGrid>
                  <a:tr h="25643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7" t="-1188" r="-100107" b="-100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214" t="-1188" r="-214" b="-1004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9741068"/>
                      </a:ext>
                    </a:extLst>
                  </a:tr>
                  <a:tr h="25643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7" t="-101188" r="-100107" b="-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214" t="-101188" r="-214" b="-4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281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06953889"/>
      </p:ext>
    </p:extLst>
  </p:cSld>
  <p:clrMapOvr>
    <a:masterClrMapping/>
  </p:clrMapOvr>
</p:sld>
</file>

<file path=ppt/theme/theme1.xml><?xml version="1.0" encoding="utf-8"?>
<a:theme xmlns:a="http://schemas.openxmlformats.org/drawingml/2006/main" name="ComptonMaths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ptonMathsTheme" id="{ACAEB97F-33A5-4E30-92B3-8155D9C77105}" vid="{95B2E1ED-7A1C-4978-898B-3A0AC8BFD0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B99DEAAE40124FA2B05734C743C1CE" ma:contentTypeVersion="20" ma:contentTypeDescription="Create a new document." ma:contentTypeScope="" ma:versionID="7b6222bda492e17327480cbe17fd3d4d">
  <xsd:schema xmlns:xsd="http://www.w3.org/2001/XMLSchema" xmlns:xs="http://www.w3.org/2001/XMLSchema" xmlns:p="http://schemas.microsoft.com/office/2006/metadata/properties" xmlns:ns2="54866689-f28c-464f-8fdb-8b04d67d4ea6" xmlns:ns3="4d314c27-94c8-492f-9e10-416b9e5246bc" xmlns:ns4="7ef1cbc0-e7f5-4ed6-894c-b80cd9c76e54" xmlns:ns5="cea6dd2a-2d08-4ddd-9e4f-55a92c38dcc2" targetNamespace="http://schemas.microsoft.com/office/2006/metadata/properties" ma:root="true" ma:fieldsID="e253915b6966b0eaae912cfd05c05f81" ns2:_="" ns3:_="" ns4:_="" ns5:_="">
    <xsd:import namespace="54866689-f28c-464f-8fdb-8b04d67d4ea6"/>
    <xsd:import namespace="4d314c27-94c8-492f-9e10-416b9e5246bc"/>
    <xsd:import namespace="7ef1cbc0-e7f5-4ed6-894c-b80cd9c76e54"/>
    <xsd:import namespace="cea6dd2a-2d08-4ddd-9e4f-55a92c38dcc2"/>
    <xsd:element name="properties">
      <xsd:complexType>
        <xsd:sequence>
          <xsd:element name="documentManagement">
            <xsd:complexType>
              <xsd:all>
                <xsd:element ref="ns2:f164397b618847e8b917c2ee59fb3871" minOccurs="0"/>
                <xsd:element ref="ns2:TaxCatchAll" minOccurs="0"/>
                <xsd:element ref="ns2:h8b293255d0c4690bf949737765b2176" minOccurs="0"/>
                <xsd:element ref="ns2:l504bd0655254960bedcf98712ef7966" minOccurs="0"/>
                <xsd:element ref="ns2:o5cf6f7824c44de99a35b51b150f1f44" minOccurs="0"/>
                <xsd:element ref="ns2:dc40b83f4ce24a99848a59cdafbfc4ad" minOccurs="0"/>
                <xsd:element ref="ns2:PersonalIdentificationData" minOccurs="0"/>
                <xsd:element ref="ns2:KeyStage" minOccurs="0"/>
                <xsd:element ref="ns2:Year" minOccurs="0"/>
                <xsd:element ref="ns2:Lesson" minOccurs="0"/>
                <xsd:element ref="ns2:CustomTags" minOccurs="0"/>
                <xsd:element ref="ns2:CurriculumSubjec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5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66689-f28c-464f-8fdb-8b04d67d4ea6" elementFormDefault="qualified">
    <xsd:import namespace="http://schemas.microsoft.com/office/2006/documentManagement/types"/>
    <xsd:import namespace="http://schemas.microsoft.com/office/infopath/2007/PartnerControls"/>
    <xsd:element name="f164397b618847e8b917c2ee59fb3871" ma:index="9" nillable="true" ma:taxonomy="true" ma:internalName="f164397b618847e8b917c2ee59fb3871" ma:taxonomyFieldName="Topic" ma:displayName="Topic" ma:fieldId="{f164397b-6188-47e8-b917-c2ee59fb3871}" ma:sspId="a260e27d-2609-4612-a4e4-30e277941d91" ma:termSetId="e9c8cda3-9168-4e82-93fc-e6de7d58d30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9e34c4f-b5c1-4876-9b72-650be96fdfa1}" ma:internalName="TaxCatchAll" ma:showField="CatchAllData" ma:web="54866689-f28c-464f-8fdb-8b04d67d4e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8b293255d0c4690bf949737765b2176" ma:index="12" nillable="true" ma:taxonomy="true" ma:internalName="h8b293255d0c4690bf949737765b2176" ma:taxonomyFieldName="Staff_x0020_Category" ma:displayName="Staff Category" ma:fieldId="{18b29325-5d0c-4690-bf94-9737765b2176}" ma:sspId="a260e27d-2609-4612-a4e4-30e277941d91" ma:termSetId="37fc31bc-c928-4905-a948-7e6fb80a23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504bd0655254960bedcf98712ef7966" ma:index="14" nillable="true" ma:taxonomy="true" ma:internalName="l504bd0655254960bedcf98712ef7966" ma:taxonomyFieldName="Exam_x0020_Board" ma:displayName="Exam Board" ma:fieldId="{5504bd06-5525-4960-bedc-f98712ef7966}" ma:sspId="a260e27d-2609-4612-a4e4-30e277941d91" ma:termSetId="7e49c9c5-8c74-48d8-8349-3d311884c45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5cf6f7824c44de99a35b51b150f1f44" ma:index="16" nillable="true" ma:taxonomy="true" ma:internalName="o5cf6f7824c44de99a35b51b150f1f44" ma:taxonomyFieldName="Week" ma:displayName="Week" ma:fieldId="{85cf6f78-24c4-4de9-9a35-b51b150f1f44}" ma:sspId="a260e27d-2609-4612-a4e4-30e277941d91" ma:termSetId="e27f26e3-e00e-4279-a287-9b9d9ab4e6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c40b83f4ce24a99848a59cdafbfc4ad" ma:index="18" nillable="true" ma:taxonomy="true" ma:internalName="dc40b83f4ce24a99848a59cdafbfc4ad" ma:taxonomyFieldName="Term" ma:displayName="Term" ma:fieldId="{dc40b83f-4ce2-4a99-848a-59cdafbfc4ad}" ma:sspId="a260e27d-2609-4612-a4e4-30e277941d91" ma:termSetId="35306c98-867d-48e8-9a69-f65cda5c5a4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rsonalIdentificationData" ma:index="19" nillable="true" ma:displayName="Personal Identification Data" ma:default="" ma:internalName="Personal_x0020_Identification_x0020_Data">
      <xsd:simpleType>
        <xsd:restriction base="dms:Choice">
          <xsd:enumeration value="No"/>
          <xsd:enumeration value="Yes"/>
        </xsd:restriction>
      </xsd:simpleType>
    </xsd:element>
    <xsd:element name="KeyStage" ma:index="20" nillable="true" ma:displayName="Key Stage" ma:internalName="Key_x0020_Stage">
      <xsd:simpleType>
        <xsd:restriction base="dms:Text"/>
      </xsd:simpleType>
    </xsd:element>
    <xsd:element name="Year" ma:index="21" nillable="true" ma:displayName="Year" ma:internalName="Year">
      <xsd:simpleType>
        <xsd:restriction base="dms:Text"/>
      </xsd:simpleType>
    </xsd:element>
    <xsd:element name="Lesson" ma:index="22" nillable="true" ma:displayName="Lesson" ma:internalName="Lesson">
      <xsd:simpleType>
        <xsd:restriction base="dms:Text"/>
      </xsd:simpleType>
    </xsd:element>
    <xsd:element name="CustomTags" ma:index="23" nillable="true" ma:displayName="Custom Tags" ma:internalName="Custom_x0020_Tags">
      <xsd:simpleType>
        <xsd:restriction base="dms:Text"/>
      </xsd:simpleType>
    </xsd:element>
    <xsd:element name="CurriculumSubject" ma:index="24" nillable="true" ma:displayName="Curriculum Subject" ma:default="Mathematics" ma:internalName="Curriculum_x0020_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14c27-94c8-492f-9e10-416b9e5246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3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3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1cbc0-e7f5-4ed6-894c-b80cd9c76e54" elementFormDefault="qualified">
    <xsd:import namespace="http://schemas.microsoft.com/office/2006/documentManagement/types"/>
    <xsd:import namespace="http://schemas.microsoft.com/office/infopath/2007/PartnerControls"/>
    <xsd:element name="SharedWithUsers" ma:index="3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6dd2a-2d08-4ddd-9e4f-55a92c38dcc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41" nillable="true" ma:taxonomy="true" ma:internalName="lcf76f155ced4ddcb4097134ff3c332f" ma:taxonomyFieldName="MediaServiceImageTags" ma:displayName="Image Tags" ma:readOnly="false" ma:fieldId="{5cf76f15-5ced-4ddc-b409-7134ff3c332f}" ma:taxonomyMulti="true" ma:sspId="a260e27d-2609-4612-a4e4-30e277941d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54866689-f28c-464f-8fdb-8b04d67d4ea6" xsi:nil="true"/>
    <CurriculumSubject xmlns="54866689-f28c-464f-8fdb-8b04d67d4ea6">Mathematics</CurriculumSubject>
    <KeyStage xmlns="54866689-f28c-464f-8fdb-8b04d67d4ea6" xsi:nil="true"/>
    <Lesson xmlns="54866689-f28c-464f-8fdb-8b04d67d4ea6" xsi:nil="true"/>
    <f164397b618847e8b917c2ee59fb3871 xmlns="54866689-f28c-464f-8fdb-8b04d67d4ea6">
      <Terms xmlns="http://schemas.microsoft.com/office/infopath/2007/PartnerControls"/>
    </f164397b618847e8b917c2ee59fb3871>
    <l504bd0655254960bedcf98712ef7966 xmlns="54866689-f28c-464f-8fdb-8b04d67d4ea6">
      <Terms xmlns="http://schemas.microsoft.com/office/infopath/2007/PartnerControls"/>
    </l504bd0655254960bedcf98712ef7966>
    <h8b293255d0c4690bf949737765b2176 xmlns="54866689-f28c-464f-8fdb-8b04d67d4ea6">
      <Terms xmlns="http://schemas.microsoft.com/office/infopath/2007/PartnerControls"/>
    </h8b293255d0c4690bf949737765b2176>
    <CustomTags xmlns="54866689-f28c-464f-8fdb-8b04d67d4ea6" xsi:nil="true"/>
    <lcf76f155ced4ddcb4097134ff3c332f xmlns="cea6dd2a-2d08-4ddd-9e4f-55a92c38dcc2">
      <Terms xmlns="http://schemas.microsoft.com/office/infopath/2007/PartnerControls"/>
    </lcf76f155ced4ddcb4097134ff3c332f>
    <dc40b83f4ce24a99848a59cdafbfc4ad xmlns="54866689-f28c-464f-8fdb-8b04d67d4ea6">
      <Terms xmlns="http://schemas.microsoft.com/office/infopath/2007/PartnerControls"/>
    </dc40b83f4ce24a99848a59cdafbfc4ad>
    <o5cf6f7824c44de99a35b51b150f1f44 xmlns="54866689-f28c-464f-8fdb-8b04d67d4ea6">
      <Terms xmlns="http://schemas.microsoft.com/office/infopath/2007/PartnerControls"/>
    </o5cf6f7824c44de99a35b51b150f1f44>
    <PersonalIdentificationData xmlns="54866689-f28c-464f-8fdb-8b04d67d4ea6" xsi:nil="true"/>
    <TaxCatchAll xmlns="54866689-f28c-464f-8fdb-8b04d67d4ea6" xsi:nil="true"/>
  </documentManagement>
</p:properties>
</file>

<file path=customXml/itemProps1.xml><?xml version="1.0" encoding="utf-8"?>
<ds:datastoreItem xmlns:ds="http://schemas.openxmlformats.org/officeDocument/2006/customXml" ds:itemID="{7988F0BC-0982-44B3-8384-8172C0E987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782963-A605-4D6B-8902-577A5C6CCE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866689-f28c-464f-8fdb-8b04d67d4ea6"/>
    <ds:schemaRef ds:uri="4d314c27-94c8-492f-9e10-416b9e5246bc"/>
    <ds:schemaRef ds:uri="7ef1cbc0-e7f5-4ed6-894c-b80cd9c76e54"/>
    <ds:schemaRef ds:uri="cea6dd2a-2d08-4ddd-9e4f-55a92c38dc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BF1139-8161-435F-97FD-C5C6C63A0480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7ef1cbc0-e7f5-4ed6-894c-b80cd9c76e54"/>
    <ds:schemaRef ds:uri="cea6dd2a-2d08-4ddd-9e4f-55a92c38dcc2"/>
    <ds:schemaRef ds:uri="4d314c27-94c8-492f-9e10-416b9e5246bc"/>
    <ds:schemaRef ds:uri="http://schemas.microsoft.com/office/2006/metadata/properties"/>
    <ds:schemaRef ds:uri="http://schemas.openxmlformats.org/package/2006/metadata/core-properties"/>
    <ds:schemaRef ds:uri="54866689-f28c-464f-8fdb-8b04d67d4ea6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ComptonMathsTheme</Template>
  <TotalTime>11</TotalTime>
  <Words>392</Words>
  <Application>Microsoft Office PowerPoint</Application>
  <PresentationFormat>Widescreen</PresentationFormat>
  <Paragraphs>69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ComptonMathsTheme</vt:lpstr>
      <vt:lpstr>PowerPoint Presentation</vt:lpstr>
      <vt:lpstr>PowerPoint Presentation</vt:lpstr>
      <vt:lpstr>You do</vt:lpstr>
      <vt:lpstr>Sequences</vt:lpstr>
      <vt:lpstr>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Natan Lev</dc:creator>
  <cp:lastModifiedBy>Natan Lev</cp:lastModifiedBy>
  <cp:revision>2</cp:revision>
  <dcterms:created xsi:type="dcterms:W3CDTF">2025-11-17T16:17:21Z</dcterms:created>
  <dcterms:modified xsi:type="dcterms:W3CDTF">2025-11-19T16:03:08Z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0x010100F7B99DEAAE40124FA2B05734C743C1CE</vt:lpwstr>
  </property>
  <property fmtid="{D5CDD505-2E9C-101B-9397-08002B2CF9AE}" pid="3" name="Exam_x0020_Board">
    <vt:lpwstr/>
  </property>
  <property fmtid="{D5CDD505-2E9C-101B-9397-08002B2CF9AE}" pid="4" name="Topic">
    <vt:lpwstr/>
  </property>
  <property fmtid="{D5CDD505-2E9C-101B-9397-08002B2CF9AE}" pid="5" name="Term">
    <vt:lpwstr/>
  </property>
  <property fmtid="{D5CDD505-2E9C-101B-9397-08002B2CF9AE}" pid="6" name="MediaServiceImageTags">
    <vt:lpwstr/>
  </property>
  <property fmtid="{D5CDD505-2E9C-101B-9397-08002B2CF9AE}" pid="7" name="Week">
    <vt:lpwstr/>
  </property>
  <property fmtid="{D5CDD505-2E9C-101B-9397-08002B2CF9AE}" pid="8" name="Staff_x0020_Category">
    <vt:lpwstr/>
  </property>
  <property fmtid="{D5CDD505-2E9C-101B-9397-08002B2CF9AE}" pid="9" name="Staff Category">
    <vt:lpwstr/>
  </property>
  <property fmtid="{D5CDD505-2E9C-101B-9397-08002B2CF9AE}" pid="10" name="Exam Board">
    <vt:lpwstr/>
  </property>
</Properties>
</file>