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75" r:id="rId5"/>
    <p:sldId id="276" r:id="rId6"/>
    <p:sldId id="266" r:id="rId7"/>
    <p:sldId id="263" r:id="rId8"/>
    <p:sldId id="270" r:id="rId9"/>
    <p:sldId id="278" r:id="rId10"/>
    <p:sldId id="274" r:id="rId11"/>
    <p:sldId id="264" r:id="rId12"/>
    <p:sldId id="265" r:id="rId13"/>
    <p:sldId id="277" r:id="rId14"/>
    <p:sldId id="607" r:id="rId15"/>
    <p:sldId id="267" r:id="rId16"/>
    <p:sldId id="268" r:id="rId17"/>
    <p:sldId id="606" r:id="rId18"/>
    <p:sldId id="269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title" id="{E74CCC47-1B8B-4623-A7C9-91FCE81FC9CB}">
          <p14:sldIdLst/>
        </p14:section>
        <p14:section name="PKC" id="{11142F9F-BCE8-4145-9D5D-F0BDF4B9FAC8}">
          <p14:sldIdLst>
            <p14:sldId id="275"/>
            <p14:sldId id="276"/>
            <p14:sldId id="266"/>
            <p14:sldId id="263"/>
            <p14:sldId id="270"/>
            <p14:sldId id="278"/>
            <p14:sldId id="274"/>
            <p14:sldId id="264"/>
            <p14:sldId id="265"/>
            <p14:sldId id="277"/>
            <p14:sldId id="607"/>
            <p14:sldId id="267"/>
            <p14:sldId id="268"/>
            <p14:sldId id="606"/>
            <p14:sldId id="269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D69"/>
    <a:srgbClr val="D8E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AB3926-F0C0-3402-8A95-75FD280F27A7}" v="13" dt="2025-10-10T14:26:07.166"/>
    <p1510:client id="{A8A857C3-25D3-ACD9-97A0-B1E72F8E4A96}" v="3" dt="2025-10-10T14:28:30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74552-832E-48A4-69C9-31915DCACD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877568"/>
            <a:ext cx="9144000" cy="31028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dirty="0"/>
              <a:t>Topic Heading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0E948A-167E-6646-89D4-52FBBCE710AB}"/>
              </a:ext>
            </a:extLst>
          </p:cNvPr>
          <p:cNvGrpSpPr/>
          <p:nvPr/>
        </p:nvGrpSpPr>
        <p:grpSpPr>
          <a:xfrm>
            <a:off x="-1" y="0"/>
            <a:ext cx="2405669" cy="2901462"/>
            <a:chOff x="2133576" y="-951696"/>
            <a:chExt cx="5979065" cy="72113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BC756E-97B8-400F-5071-B59244EC7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76" y="-951696"/>
              <a:ext cx="5979065" cy="721131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DD3382-312A-83F8-7A63-77E1848C0F86}"/>
                </a:ext>
              </a:extLst>
            </p:cNvPr>
            <p:cNvSpPr/>
            <p:nvPr/>
          </p:nvSpPr>
          <p:spPr>
            <a:xfrm rot="19121054">
              <a:off x="2206516" y="794101"/>
              <a:ext cx="4685199" cy="120839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5400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THE</a:t>
              </a:r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COMPTON SCHOOL         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241A98B-2B69-F506-5F4C-801FB3CBC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8" t="16573" r="44454" b="28944"/>
            <a:stretch/>
          </p:blipFill>
          <p:spPr>
            <a:xfrm rot="20529437">
              <a:off x="3725272" y="1936245"/>
              <a:ext cx="2976562" cy="1171249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F7D7B5-547F-BB8F-5260-89132DCC62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2362" y="4980432"/>
            <a:ext cx="2327275" cy="784225"/>
          </a:xfrm>
        </p:spPr>
        <p:txBody>
          <a:bodyPr anchor="ctr"/>
          <a:lstStyle>
            <a:lvl1pPr algn="ctr">
              <a:defRPr b="1">
                <a:solidFill>
                  <a:srgbClr val="016D69"/>
                </a:solidFill>
              </a:defRPr>
            </a:lvl1pPr>
          </a:lstStyle>
          <a:p>
            <a:pPr lvl="0"/>
            <a:r>
              <a:rPr lang="en-US" dirty="0"/>
              <a:t>Code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60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F8EB5E6-7EAA-9180-4CD4-C8449D217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"/>
            <a:ext cx="8077200" cy="584776"/>
          </a:xfrm>
          <a:solidFill>
            <a:srgbClr val="D8EEE6"/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68856F-EDB8-4FBD-1F2A-FE696A9ABD3A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10/10/2025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E6DAB8-94DD-D1B6-CED4-E2642541A138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</p:spTree>
    <p:extLst>
      <p:ext uri="{BB962C8B-B14F-4D97-AF65-F5344CB8AC3E}">
        <p14:creationId xmlns:p14="http://schemas.microsoft.com/office/powerpoint/2010/main" val="307101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 do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EF30CD2-7F1C-6C33-3790-9CB4C4BD9F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2725" y="822036"/>
            <a:ext cx="5295901" cy="58409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224C872-C6BE-0209-022C-9869D55A44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3374" y="822036"/>
            <a:ext cx="5295901" cy="584089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3E7369-05FB-3997-684D-F3BC307DF9A7}"/>
              </a:ext>
            </a:extLst>
          </p:cNvPr>
          <p:cNvSpPr/>
          <p:nvPr/>
        </p:nvSpPr>
        <p:spPr>
          <a:xfrm>
            <a:off x="6096000" y="0"/>
            <a:ext cx="60960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A10225-BE34-DD8C-1109-3D96388AE618}"/>
              </a:ext>
            </a:extLst>
          </p:cNvPr>
          <p:cNvSpPr/>
          <p:nvPr/>
        </p:nvSpPr>
        <p:spPr>
          <a:xfrm>
            <a:off x="-1" y="0"/>
            <a:ext cx="6095999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1F128B-5E00-D9D6-9083-5E961D924F17}"/>
              </a:ext>
            </a:extLst>
          </p:cNvPr>
          <p:cNvSpPr/>
          <p:nvPr userDrawn="1"/>
        </p:nvSpPr>
        <p:spPr>
          <a:xfrm>
            <a:off x="6096000" y="0"/>
            <a:ext cx="60960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353696-1BD7-0123-6393-085276211AA3}"/>
              </a:ext>
            </a:extLst>
          </p:cNvPr>
          <p:cNvSpPr/>
          <p:nvPr userDrawn="1"/>
        </p:nvSpPr>
        <p:spPr>
          <a:xfrm>
            <a:off x="-1" y="0"/>
            <a:ext cx="6095999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</p:spTree>
    <p:extLst>
      <p:ext uri="{BB962C8B-B14F-4D97-AF65-F5344CB8AC3E}">
        <p14:creationId xmlns:p14="http://schemas.microsoft.com/office/powerpoint/2010/main" val="31618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 do We do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10645AA-28F8-2209-DD67-E9AE192BFA8B}"/>
              </a:ext>
            </a:extLst>
          </p:cNvPr>
          <p:cNvSpPr/>
          <p:nvPr/>
        </p:nvSpPr>
        <p:spPr>
          <a:xfrm>
            <a:off x="6096000" y="0"/>
            <a:ext cx="60960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8BB9D6-5BD3-1F9D-5916-FB99FCE219AA}"/>
              </a:ext>
            </a:extLst>
          </p:cNvPr>
          <p:cNvSpPr/>
          <p:nvPr/>
        </p:nvSpPr>
        <p:spPr>
          <a:xfrm>
            <a:off x="-1" y="0"/>
            <a:ext cx="6095999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</p:spTree>
    <p:extLst>
      <p:ext uri="{BB962C8B-B14F-4D97-AF65-F5344CB8AC3E}">
        <p14:creationId xmlns:p14="http://schemas.microsoft.com/office/powerpoint/2010/main" val="232386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 do We do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224C872-C6BE-0209-022C-9869D55A44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98" y="730280"/>
            <a:ext cx="3330404" cy="593264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645AA-28F8-2209-DD67-E9AE192BFA8B}"/>
              </a:ext>
            </a:extLst>
          </p:cNvPr>
          <p:cNvSpPr/>
          <p:nvPr/>
        </p:nvSpPr>
        <p:spPr>
          <a:xfrm>
            <a:off x="81276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You do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BE37D40-C416-8B58-2602-CA9C09E83B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30198" y="730281"/>
            <a:ext cx="3330404" cy="59326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16B1626-2A8C-DCB0-1848-7618FE43A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95798" y="730281"/>
            <a:ext cx="3330404" cy="59326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601913-FDDA-2501-CB08-680862EF0BE4}"/>
              </a:ext>
            </a:extLst>
          </p:cNvPr>
          <p:cNvSpPr/>
          <p:nvPr/>
        </p:nvSpPr>
        <p:spPr>
          <a:xfrm>
            <a:off x="4063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D97C15-C13C-01AC-8A06-C659A2949AEA}"/>
              </a:ext>
            </a:extLst>
          </p:cNvPr>
          <p:cNvSpPr/>
          <p:nvPr/>
        </p:nvSpPr>
        <p:spPr>
          <a:xfrm>
            <a:off x="-1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EC84F9-354F-0252-CED6-BB93844F35FE}"/>
              </a:ext>
            </a:extLst>
          </p:cNvPr>
          <p:cNvSpPr/>
          <p:nvPr userDrawn="1"/>
        </p:nvSpPr>
        <p:spPr>
          <a:xfrm>
            <a:off x="4063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EA7E92-65AE-D9D0-8DF3-CA9D06FC6942}"/>
              </a:ext>
            </a:extLst>
          </p:cNvPr>
          <p:cNvSpPr/>
          <p:nvPr userDrawn="1"/>
        </p:nvSpPr>
        <p:spPr>
          <a:xfrm>
            <a:off x="-1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</p:spTree>
    <p:extLst>
      <p:ext uri="{BB962C8B-B14F-4D97-AF65-F5344CB8AC3E}">
        <p14:creationId xmlns:p14="http://schemas.microsoft.com/office/powerpoint/2010/main" val="429120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9B3C84-9FB8-4181-EA05-9BEB3C2802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400" y="1"/>
            <a:ext cx="8077200" cy="584776"/>
          </a:xfrm>
          <a:solidFill>
            <a:srgbClr val="D8EEE6"/>
          </a:solidFill>
          <a:ln w="38100">
            <a:solidFill>
              <a:schemeClr val="tx1"/>
            </a:solidFill>
          </a:ln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Textbook slide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3B570-A896-645A-3D6D-5C65346CB3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4225" y="952760"/>
            <a:ext cx="5543550" cy="20097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Task details</a:t>
            </a:r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9DEC4-FFEE-CD73-E86A-294194AE04D3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10/10/2025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8F3740-6600-AD12-5EA8-F89F78162C36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47364-F237-5D8B-0D82-C4630CD0AF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67065" y="3251830"/>
            <a:ext cx="2457869" cy="643636"/>
          </a:xfrm>
        </p:spPr>
        <p:txBody>
          <a:bodyPr anchor="ctr">
            <a:normAutofit/>
          </a:bodyPr>
          <a:lstStyle>
            <a:lvl1pPr algn="ctr">
              <a:defRPr sz="2000"/>
            </a:lvl1pPr>
          </a:lstStyle>
          <a:p>
            <a:pPr lvl="0"/>
            <a:r>
              <a:rPr lang="en-US" dirty="0"/>
              <a:t>Answers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27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168856F-EDB8-4FBD-1F2A-FE696A9ABD3A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10/10/2025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E6DAB8-94DD-D1B6-CED4-E2642541A138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EBCB5A-E6E8-5773-6CE8-0E6863CAA523}"/>
              </a:ext>
            </a:extLst>
          </p:cNvPr>
          <p:cNvSpPr/>
          <p:nvPr/>
        </p:nvSpPr>
        <p:spPr>
          <a:xfrm>
            <a:off x="2057400" y="0"/>
            <a:ext cx="80772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u="none" dirty="0">
                <a:solidFill>
                  <a:schemeClr val="tx1"/>
                </a:solidFill>
                <a:latin typeface="Century Gothic" panose="020B0502020202020204" pitchFamily="34" charset="0"/>
              </a:rPr>
              <a:t>Fists in the air when you are ready to vote</a:t>
            </a:r>
          </a:p>
        </p:txBody>
      </p:sp>
      <p:pic>
        <p:nvPicPr>
          <p:cNvPr id="3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562C8D8A-C6C1-2650-D0A4-B2FE528597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22520" r="80533" b="33057"/>
          <a:stretch/>
        </p:blipFill>
        <p:spPr bwMode="auto">
          <a:xfrm>
            <a:off x="1496103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8096D499-807B-599F-F8D3-52C60F1C3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t="22520" r="62478" b="33057"/>
          <a:stretch/>
        </p:blipFill>
        <p:spPr bwMode="auto">
          <a:xfrm>
            <a:off x="4269225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EB6CD4D5-8CFB-E40B-F6C7-470DF1B56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8" t="22456" r="43098" b="33121"/>
          <a:stretch/>
        </p:blipFill>
        <p:spPr bwMode="auto">
          <a:xfrm>
            <a:off x="7042347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A43C28FE-DC5C-8F78-45D3-88B01510D7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33" t="24201" r="24163" b="31377"/>
          <a:stretch/>
        </p:blipFill>
        <p:spPr bwMode="auto">
          <a:xfrm>
            <a:off x="9815469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38605DF-302F-A770-2FF2-AE1C4B9D0D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143" y="5013899"/>
            <a:ext cx="1743011" cy="938276"/>
          </a:xfrm>
          <a:solidFill>
            <a:srgbClr val="D8EEE6"/>
          </a:solidFill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US" dirty="0"/>
              <a:t>A</a:t>
            </a:r>
            <a:endParaRPr lang="en-GB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FEEEB98-E347-BFE1-F83D-B49141B0B8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265" y="5013899"/>
            <a:ext cx="1743011" cy="938276"/>
          </a:xfrm>
          <a:solidFill>
            <a:srgbClr val="D8EEE6"/>
          </a:solidFill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US" dirty="0"/>
              <a:t>B</a:t>
            </a:r>
            <a:endParaRPr lang="en-GB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2A3BE87-0A40-CA8D-18F4-ECF4A6D63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82387" y="5013899"/>
            <a:ext cx="1743011" cy="938276"/>
          </a:xfrm>
          <a:solidFill>
            <a:srgbClr val="D8EEE6"/>
          </a:solidFill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FB37DAE2-734F-2B84-D165-9D2282FBD9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63094" y="5013899"/>
            <a:ext cx="1743011" cy="938276"/>
          </a:xfrm>
          <a:solidFill>
            <a:srgbClr val="D8EEE6"/>
          </a:solidFill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US" dirty="0"/>
              <a:t>D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9B68D-61D8-76A5-F835-2C0718103356}"/>
              </a:ext>
            </a:extLst>
          </p:cNvPr>
          <p:cNvSpPr/>
          <p:nvPr userDrawn="1"/>
        </p:nvSpPr>
        <p:spPr>
          <a:xfrm>
            <a:off x="2057400" y="0"/>
            <a:ext cx="80772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u="none" dirty="0">
                <a:solidFill>
                  <a:schemeClr val="tx1"/>
                </a:solidFill>
                <a:latin typeface="Century Gothic" panose="020B0502020202020204" pitchFamily="34" charset="0"/>
              </a:rPr>
              <a:t>Fists in the air when you are ready to vote</a:t>
            </a:r>
          </a:p>
        </p:txBody>
      </p:sp>
      <p:pic>
        <p:nvPicPr>
          <p:cNvPr id="8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97408D7D-BD5A-B4EB-ACC2-DD1F7524EE2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22520" r="80533" b="33057"/>
          <a:stretch/>
        </p:blipFill>
        <p:spPr bwMode="auto">
          <a:xfrm>
            <a:off x="1496103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4B4243AB-77A7-0946-DD2B-1A518868884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t="22520" r="62478" b="33057"/>
          <a:stretch/>
        </p:blipFill>
        <p:spPr bwMode="auto">
          <a:xfrm>
            <a:off x="4269225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remium Vector | Counting from one to five on the fingers. Hand ...">
            <a:extLst>
              <a:ext uri="{FF2B5EF4-FFF2-40B4-BE49-F238E27FC236}">
                <a16:creationId xmlns:a16="http://schemas.microsoft.com/office/drawing/2014/main" id="{46E9517F-ECB0-DF1E-566E-FC7625DCBEF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8" t="22456" r="43098" b="33121"/>
          <a:stretch/>
        </p:blipFill>
        <p:spPr bwMode="auto">
          <a:xfrm>
            <a:off x="7042347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remium Vector | Counting from one to five on the fingers. Hand ...">
            <a:extLst>
              <a:ext uri="{FF2B5EF4-FFF2-40B4-BE49-F238E27FC236}">
                <a16:creationId xmlns:a16="http://schemas.microsoft.com/office/drawing/2014/main" id="{EB02C871-2EE6-4A3C-D476-AA1FE0A347F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33" t="24201" r="24163" b="31377"/>
          <a:stretch/>
        </p:blipFill>
        <p:spPr bwMode="auto">
          <a:xfrm>
            <a:off x="9815469" y="3558324"/>
            <a:ext cx="823092" cy="14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45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31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tition slid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11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A1AC-071E-66B7-8050-2EE2B77BD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2EAA2-180D-AE62-0764-9A5A9BFCF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8A3DB-09E4-7ACB-ED55-7DFE7F08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E2CD-34BF-41A5-9D2E-FB6AD30A7CBA}" type="datetimeFigureOut">
              <a:rPr lang="en-GB" smtClean="0"/>
              <a:t>10/10/2025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9DF86-9AF7-89D4-DCA0-9077C975E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A5863-8CDF-0320-2F30-850A9920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8D0E7-7757-4C65-96C4-2B4A82CA00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15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with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058033A-BB41-C658-D83C-C718FCCB8DE0}"/>
              </a:ext>
            </a:extLst>
          </p:cNvPr>
          <p:cNvGrpSpPr/>
          <p:nvPr/>
        </p:nvGrpSpPr>
        <p:grpSpPr>
          <a:xfrm>
            <a:off x="0" y="5410507"/>
            <a:ext cx="1200150" cy="1447493"/>
            <a:chOff x="2133576" y="-951696"/>
            <a:chExt cx="5979065" cy="72113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44F957-A6F0-477D-1504-8DDD15793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76" y="-951696"/>
              <a:ext cx="5979065" cy="721131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0677BE9-002E-F5D9-4E12-92106747F7CD}"/>
                </a:ext>
              </a:extLst>
            </p:cNvPr>
            <p:cNvSpPr/>
            <p:nvPr/>
          </p:nvSpPr>
          <p:spPr>
            <a:xfrm rot="19121054">
              <a:off x="2206516" y="794101"/>
              <a:ext cx="4685199" cy="120839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5400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THE</a:t>
              </a:r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COMPTON SCHOOL         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5707597-303F-98F2-99C2-D006DF06D9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8" t="16573" r="44454" b="28944"/>
            <a:stretch/>
          </p:blipFill>
          <p:spPr>
            <a:xfrm rot="20529437">
              <a:off x="3725272" y="1936245"/>
              <a:ext cx="2976562" cy="1171249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3E15B47-E4C3-EC88-CD8E-7577F744B464}"/>
              </a:ext>
            </a:extLst>
          </p:cNvPr>
          <p:cNvGrpSpPr/>
          <p:nvPr userDrawn="1"/>
        </p:nvGrpSpPr>
        <p:grpSpPr>
          <a:xfrm>
            <a:off x="0" y="5410507"/>
            <a:ext cx="1200150" cy="1447493"/>
            <a:chOff x="2133576" y="-951696"/>
            <a:chExt cx="5979065" cy="721131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0E38672-EDA2-C3BA-6921-480F4E1F7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76" y="-951696"/>
              <a:ext cx="5979065" cy="721131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DA508B-D625-017D-31D4-FA0C6CB9E104}"/>
                </a:ext>
              </a:extLst>
            </p:cNvPr>
            <p:cNvSpPr/>
            <p:nvPr/>
          </p:nvSpPr>
          <p:spPr>
            <a:xfrm rot="19121054">
              <a:off x="2206516" y="794101"/>
              <a:ext cx="4685199" cy="120839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5400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THE</a:t>
              </a:r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COMPTON SCHOOL         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7378F6B-5FAD-D85E-2257-113E1F1A20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8" t="16573" r="44454" b="28944"/>
            <a:stretch/>
          </p:blipFill>
          <p:spPr>
            <a:xfrm rot="20529437">
              <a:off x="3725272" y="1936245"/>
              <a:ext cx="2976562" cy="11712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996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9B3C84-9FB8-4181-EA05-9BEB3C280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"/>
            <a:ext cx="8077200" cy="584776"/>
          </a:xfrm>
          <a:solidFill>
            <a:srgbClr val="D8EEE6"/>
          </a:solidFill>
          <a:ln w="38100">
            <a:solidFill>
              <a:schemeClr val="tx1"/>
            </a:solidFill>
          </a:ln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52E943-FF85-CBAB-E2C5-6C6F24DBD2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971550"/>
            <a:ext cx="1110615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A45E2A-905F-0469-DE36-F8C4F7262B49}"/>
              </a:ext>
            </a:extLst>
          </p:cNvPr>
          <p:cNvGrpSpPr/>
          <p:nvPr/>
        </p:nvGrpSpPr>
        <p:grpSpPr>
          <a:xfrm>
            <a:off x="0" y="5410507"/>
            <a:ext cx="1200150" cy="1447493"/>
            <a:chOff x="2133576" y="-951696"/>
            <a:chExt cx="5979065" cy="72113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962EC38-0939-C917-C8DD-4FFFFEB9D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76" y="-951696"/>
              <a:ext cx="5979065" cy="721131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7487F7E-65F8-E039-CCC1-C80BE4C21F38}"/>
                </a:ext>
              </a:extLst>
            </p:cNvPr>
            <p:cNvSpPr/>
            <p:nvPr/>
          </p:nvSpPr>
          <p:spPr>
            <a:xfrm rot="19121054">
              <a:off x="2206516" y="794101"/>
              <a:ext cx="4685199" cy="120839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5400" b="1" cap="none" spc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5400" cap="none" spc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THE</a:t>
              </a:r>
              <a:r>
                <a:rPr lang="en-US" sz="5400" b="1" cap="none" spc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COMPTON SCHOOL         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F7D8A59-3A08-8CBE-3846-3ACA68407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8" t="16573" r="44454" b="28944"/>
            <a:stretch/>
          </p:blipFill>
          <p:spPr>
            <a:xfrm rot="20529437">
              <a:off x="3725272" y="1936245"/>
              <a:ext cx="2976562" cy="1171249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BB3AA05-B06B-EDF7-8A37-7554A34305A7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10/10/2025</a:t>
            </a:fld>
            <a:endParaRPr lang="en-GB" sz="2400" u="sng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93B09E-78C6-D70A-40B0-6A8E584DE46C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</p:spTree>
    <p:extLst>
      <p:ext uri="{BB962C8B-B14F-4D97-AF65-F5344CB8AC3E}">
        <p14:creationId xmlns:p14="http://schemas.microsoft.com/office/powerpoint/2010/main" val="74792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A387D0-94D4-2C8A-5207-104DF879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02DDE-0B63-C3B3-5220-911AA098D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7F511-FBEF-38EE-6F8D-996F503A3E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ABFE2CD-34BF-41A5-9D2E-FB6AD30A7CBA}" type="datetimeFigureOut">
              <a:rPr lang="en-GB" smtClean="0"/>
              <a:t>10/10/2025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C9DCE-A076-8D8F-4DBC-BCE12E5DA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3AD45-E2B1-E58D-71F1-47AE590B1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4B08D0E7-7757-4C65-96C4-2B4A82CA00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53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1" r:id="rId8"/>
    <p:sldLayoutId id="2147483682" r:id="rId9"/>
    <p:sldLayoutId id="2147483683" r:id="rId10"/>
    <p:sldLayoutId id="2147483680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2FE02-DBCA-87E0-4C51-706109614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CAA0A3-839E-45B3-08CD-2EDF67E17984}"/>
              </a:ext>
            </a:extLst>
          </p:cNvPr>
          <p:cNvSpPr txBox="1"/>
          <p:nvPr/>
        </p:nvSpPr>
        <p:spPr>
          <a:xfrm>
            <a:off x="176979" y="786581"/>
            <a:ext cx="4847303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/>
              <a:t>Write 10 questions getting students to practice </a:t>
            </a:r>
          </a:p>
          <a:p>
            <a:pPr algn="ctr"/>
            <a:r>
              <a:rPr lang="en-GB" sz="2800" b="1" dirty="0"/>
              <a:t>Rationalizing the denominator of surds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E74353-1FB1-2AD2-098F-2D1F91DC1916}"/>
              </a:ext>
            </a:extLst>
          </p:cNvPr>
          <p:cNvSpPr txBox="1"/>
          <p:nvPr/>
        </p:nvSpPr>
        <p:spPr>
          <a:xfrm>
            <a:off x="176979" y="4532673"/>
            <a:ext cx="48473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are you thinking about whilst choosing the questions?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74618-22D0-180B-F8E8-16FC2873F764}"/>
              </a:ext>
            </a:extLst>
          </p:cNvPr>
          <p:cNvSpPr txBox="1"/>
          <p:nvPr/>
        </p:nvSpPr>
        <p:spPr>
          <a:xfrm>
            <a:off x="6803923" y="860323"/>
            <a:ext cx="5068527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/>
              <a:t>Write 10 questions getting students to practice </a:t>
            </a:r>
          </a:p>
          <a:p>
            <a:pPr algn="ctr"/>
            <a:r>
              <a:rPr lang="en-GB" sz="2800" b="1" dirty="0"/>
              <a:t>Finding cartesian equations from parametric equations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1ED2B-9C7A-E6CD-8FCD-02F668DDE2AE}"/>
              </a:ext>
            </a:extLst>
          </p:cNvPr>
          <p:cNvSpPr txBox="1"/>
          <p:nvPr/>
        </p:nvSpPr>
        <p:spPr>
          <a:xfrm>
            <a:off x="7025147" y="4532672"/>
            <a:ext cx="48473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are you thinking about whilst choosing the questions?</a:t>
            </a:r>
          </a:p>
        </p:txBody>
      </p:sp>
    </p:spTree>
    <p:extLst>
      <p:ext uri="{BB962C8B-B14F-4D97-AF65-F5344CB8AC3E}">
        <p14:creationId xmlns:p14="http://schemas.microsoft.com/office/powerpoint/2010/main" val="383961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ABB0A-8641-2C12-F057-EB12301EC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194" y="842413"/>
            <a:ext cx="10253609" cy="3102864"/>
          </a:xfrm>
        </p:spPr>
        <p:txBody>
          <a:bodyPr>
            <a:normAutofit/>
          </a:bodyPr>
          <a:lstStyle/>
          <a:p>
            <a:r>
              <a:rPr lang="en-US" dirty="0">
                <a:latin typeface="Century Gothic"/>
              </a:rPr>
              <a:t>Variation Theory </a:t>
            </a:r>
            <a:br>
              <a:rPr lang="en-US" dirty="0">
                <a:latin typeface="Century Gothic"/>
              </a:rPr>
            </a:br>
            <a:r>
              <a:rPr lang="en-US" dirty="0">
                <a:latin typeface="Century Gothic"/>
              </a:rPr>
              <a:t>in </a:t>
            </a:r>
            <a:br>
              <a:rPr lang="en-US" dirty="0">
                <a:latin typeface="Century Gothic"/>
              </a:rPr>
            </a:br>
            <a:r>
              <a:rPr lang="en-US" dirty="0">
                <a:latin typeface="Century Gothic"/>
              </a:rPr>
              <a:t>A Level Maths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0E56C-31C3-C170-7E85-7121495F70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96638" y="3945277"/>
            <a:ext cx="5198723" cy="21481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entury Gothic"/>
              </a:rPr>
              <a:t>Natan Lev and Shane Steele</a:t>
            </a:r>
          </a:p>
          <a:p>
            <a:r>
              <a:rPr lang="en-US" dirty="0">
                <a:latin typeface="Century Gothic"/>
              </a:rPr>
              <a:t>@mrlevmaths.bsky.social</a:t>
            </a:r>
          </a:p>
          <a:p>
            <a:r>
              <a:rPr lang="en-US" dirty="0">
                <a:latin typeface="Century Gothic"/>
              </a:rPr>
              <a:t>@mrsteele314.bsky.social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41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1ECE-41A2-3978-8B18-3E435145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Fluency vs Variation Theory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DC93A-C336-7E43-993D-252BCF0A5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61" y="806238"/>
            <a:ext cx="10365580" cy="19670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E18D2F-6A00-98BD-2BF5-EA508950220C}"/>
              </a:ext>
            </a:extLst>
          </p:cNvPr>
          <p:cNvSpPr txBox="1"/>
          <p:nvPr/>
        </p:nvSpPr>
        <p:spPr>
          <a:xfrm>
            <a:off x="599770" y="3670946"/>
            <a:ext cx="9812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Complete the square for the expressions: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7A5B0E2-FB11-9058-E3EE-3AB3E05712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5647529"/>
                  </p:ext>
                </p:extLst>
              </p:nvPr>
            </p:nvGraphicFramePr>
            <p:xfrm>
              <a:off x="127819" y="4326194"/>
              <a:ext cx="11877370" cy="18079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75474">
                      <a:extLst>
                        <a:ext uri="{9D8B030D-6E8A-4147-A177-3AD203B41FA5}">
                          <a16:colId xmlns:a16="http://schemas.microsoft.com/office/drawing/2014/main" val="165196334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2694888575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2908209919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1387648020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1840535214"/>
                        </a:ext>
                      </a:extLst>
                    </a:gridCol>
                  </a:tblGrid>
                  <a:tr h="863991">
                    <a:tc>
                      <a:txBody>
                        <a:bodyPr/>
                        <a:lstStyle/>
                        <a:p>
                          <a:r>
                            <a:rPr lang="en-GB" sz="2800" b="1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dirty="0" smtClean="0"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  <m:sSup>
                                <m:sSupPr>
                                  <m:ctrlP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800" b="1" i="0" smtClean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b="1" dirty="0">
                              <a:latin typeface="+mn-lt"/>
                            </a:rPr>
                            <a:t>b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p>
                                <m:sSupPr>
                                  <m:ctrlP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800" b="1" i="0" smtClean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/>
                            <a:t>c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p>
                                <m:sSupPr>
                                  <m:ctrlP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2800" b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dirty="0"/>
                        </a:p>
                        <a:p>
                          <a:endParaRPr lang="en-GB" sz="2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/>
                            <a:t>d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800" b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800" b="1" i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2800" b="1" i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28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/>
                            <a:t>e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) −</m:t>
                              </m:r>
                              <m:sSup>
                                <m:sSupPr>
                                  <m:ctrlP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28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GB" sz="2800" b="1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/>
                        </a:p>
                        <a:p>
                          <a:endParaRPr lang="en-GB" sz="28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548366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7A5B0E2-FB11-9058-E3EE-3AB3E05712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5647529"/>
                  </p:ext>
                </p:extLst>
              </p:nvPr>
            </p:nvGraphicFramePr>
            <p:xfrm>
              <a:off x="127819" y="4326194"/>
              <a:ext cx="11877370" cy="18079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75474">
                      <a:extLst>
                        <a:ext uri="{9D8B030D-6E8A-4147-A177-3AD203B41FA5}">
                          <a16:colId xmlns:a16="http://schemas.microsoft.com/office/drawing/2014/main" val="165196334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2694888575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2908209919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1387648020"/>
                        </a:ext>
                      </a:extLst>
                    </a:gridCol>
                    <a:gridCol w="2375474">
                      <a:extLst>
                        <a:ext uri="{9D8B030D-6E8A-4147-A177-3AD203B41FA5}">
                          <a16:colId xmlns:a16="http://schemas.microsoft.com/office/drawing/2014/main" val="1840535214"/>
                        </a:ext>
                      </a:extLst>
                    </a:gridCol>
                  </a:tblGrid>
                  <a:tr h="18079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685" r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000" t="-2685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0000" t="-2685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0000" t="-2685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00000" t="-26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483664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2D83E78-FAB9-8573-66CA-9B9731F2DA17}"/>
              </a:ext>
            </a:extLst>
          </p:cNvPr>
          <p:cNvSpPr txBox="1"/>
          <p:nvPr/>
        </p:nvSpPr>
        <p:spPr>
          <a:xfrm>
            <a:off x="3362631" y="6282011"/>
            <a:ext cx="521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What could the next question be?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58FC0-965E-5083-EBB6-F38023D24DE0}"/>
              </a:ext>
            </a:extLst>
          </p:cNvPr>
          <p:cNvSpPr txBox="1"/>
          <p:nvPr/>
        </p:nvSpPr>
        <p:spPr>
          <a:xfrm>
            <a:off x="2438400" y="924232"/>
            <a:ext cx="1691149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Guess the exercise!</a:t>
            </a:r>
          </a:p>
        </p:txBody>
      </p:sp>
    </p:spTree>
    <p:extLst>
      <p:ext uri="{BB962C8B-B14F-4D97-AF65-F5344CB8AC3E}">
        <p14:creationId xmlns:p14="http://schemas.microsoft.com/office/powerpoint/2010/main" val="305081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05B3-D290-AE87-936D-02AE93F9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Brief VT History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58F2B1-5047-7156-06DC-84767B05AA9A}"/>
                  </a:ext>
                </a:extLst>
              </p:cNvPr>
              <p:cNvSpPr txBox="1"/>
              <p:nvPr/>
            </p:nvSpPr>
            <p:spPr>
              <a:xfrm>
                <a:off x="7293476" y="894970"/>
                <a:ext cx="4306529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Sketch the following curves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b="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2400" b="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2400" b="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2400" b="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58F2B1-5047-7156-06DC-84767B05A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476" y="894970"/>
                <a:ext cx="4306529" cy="4154984"/>
              </a:xfrm>
              <a:prstGeom prst="rect">
                <a:avLst/>
              </a:prstGeom>
              <a:blipFill>
                <a:blip r:embed="rId2"/>
                <a:stretch>
                  <a:fillRect l="-2122" t="-1175" b="-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6" name="Picture 8">
            <a:extLst>
              <a:ext uri="{FF2B5EF4-FFF2-40B4-BE49-F238E27FC236}">
                <a16:creationId xmlns:a16="http://schemas.microsoft.com/office/drawing/2014/main" id="{20FAFABC-AD7A-FA03-65F3-EF825F9DC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8" y="739567"/>
            <a:ext cx="4233586" cy="602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DE27AC-A054-A2D4-0964-29E99208279B}"/>
              </a:ext>
            </a:extLst>
          </p:cNvPr>
          <p:cNvSpPr txBox="1"/>
          <p:nvPr/>
        </p:nvSpPr>
        <p:spPr>
          <a:xfrm>
            <a:off x="4796082" y="894970"/>
            <a:ext cx="2497394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/>
              <a:t>What has changed?</a:t>
            </a:r>
          </a:p>
          <a:p>
            <a:endParaRPr lang="en-GB" sz="2400" b="1" dirty="0"/>
          </a:p>
          <a:p>
            <a:r>
              <a:rPr lang="en-GB" sz="2400" b="1" dirty="0"/>
              <a:t>What do you NOTICE</a:t>
            </a:r>
          </a:p>
          <a:p>
            <a:endParaRPr lang="en-GB" sz="2400" b="1" dirty="0"/>
          </a:p>
          <a:p>
            <a:r>
              <a:rPr lang="en-GB" sz="2400" b="1" dirty="0"/>
              <a:t>How is that going to affect my answer?</a:t>
            </a:r>
          </a:p>
          <a:p>
            <a:endParaRPr lang="en-GB" sz="2400" b="1" dirty="0"/>
          </a:p>
          <a:p>
            <a:r>
              <a:rPr lang="en-GB" sz="2400" b="1" dirty="0"/>
              <a:t>Let’s check my hypothesis</a:t>
            </a:r>
          </a:p>
          <a:p>
            <a:endParaRPr lang="en-GB" sz="2400" b="1" dirty="0"/>
          </a:p>
          <a:p>
            <a:r>
              <a:rPr lang="en-GB" sz="2400" b="1" dirty="0"/>
              <a:t>Explain what happened</a:t>
            </a:r>
          </a:p>
        </p:txBody>
      </p:sp>
    </p:spTree>
    <p:extLst>
      <p:ext uri="{BB962C8B-B14F-4D97-AF65-F5344CB8AC3E}">
        <p14:creationId xmlns:p14="http://schemas.microsoft.com/office/powerpoint/2010/main" val="152604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DFDE7-8F00-771E-E519-B042F8CB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Examples</a:t>
            </a:r>
          </a:p>
        </p:txBody>
      </p:sp>
      <p:pic>
        <p:nvPicPr>
          <p:cNvPr id="10" name="Picture 9" descr="A math problem with black text&#10;&#10;AI-generated content may be incorrect.">
            <a:extLst>
              <a:ext uri="{FF2B5EF4-FFF2-40B4-BE49-F238E27FC236}">
                <a16:creationId xmlns:a16="http://schemas.microsoft.com/office/drawing/2014/main" id="{0F74E629-B991-9130-A236-713E0B9C3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" y="884720"/>
            <a:ext cx="5727400" cy="4295551"/>
          </a:xfrm>
          <a:prstGeom prst="rect">
            <a:avLst/>
          </a:prstGeom>
        </p:spPr>
      </p:pic>
      <p:pic>
        <p:nvPicPr>
          <p:cNvPr id="8" name="Picture 7" descr="A table with equations on it&#10;&#10;AI-generated content may be incorrect.">
            <a:extLst>
              <a:ext uri="{FF2B5EF4-FFF2-40B4-BE49-F238E27FC236}">
                <a16:creationId xmlns:a16="http://schemas.microsoft.com/office/drawing/2014/main" id="{71291E7E-ABC2-DE49-61AA-D404B5863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98" y="884720"/>
            <a:ext cx="5727405" cy="42955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963894-E102-458E-8615-07B6964F47D5}"/>
              </a:ext>
            </a:extLst>
          </p:cNvPr>
          <p:cNvSpPr txBox="1"/>
          <p:nvPr/>
        </p:nvSpPr>
        <p:spPr>
          <a:xfrm>
            <a:off x="2697474" y="5742447"/>
            <a:ext cx="6797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Reflect	Expect	Check	Explain</a:t>
            </a:r>
          </a:p>
        </p:txBody>
      </p:sp>
    </p:spTree>
    <p:extLst>
      <p:ext uri="{BB962C8B-B14F-4D97-AF65-F5344CB8AC3E}">
        <p14:creationId xmlns:p14="http://schemas.microsoft.com/office/powerpoint/2010/main" val="887981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103E9-EBB6-8419-B05A-C21F9BD29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/>
              </a:rPr>
              <a:t>A Textbook Example!</a:t>
            </a:r>
            <a:endParaRPr lang="en-US" dirty="0"/>
          </a:p>
        </p:txBody>
      </p:sp>
      <p:pic>
        <p:nvPicPr>
          <p:cNvPr id="3" name="Picture 2" descr="A purple rectangular object with black text&#10;&#10;AI-generated content may be incorrect.">
            <a:extLst>
              <a:ext uri="{FF2B5EF4-FFF2-40B4-BE49-F238E27FC236}">
                <a16:creationId xmlns:a16="http://schemas.microsoft.com/office/drawing/2014/main" id="{EE224E97-D107-BA17-7D1E-804B82F77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3304"/>
            <a:ext cx="12192000" cy="3743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635617-60DF-36EB-B784-ECFBEF8739B8}"/>
              </a:ext>
            </a:extLst>
          </p:cNvPr>
          <p:cNvSpPr txBox="1"/>
          <p:nvPr/>
        </p:nvSpPr>
        <p:spPr>
          <a:xfrm>
            <a:off x="1595908" y="3274328"/>
            <a:ext cx="1691149" cy="646331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/>
              <a:t>Guess the Chapter!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FB4E6C-67DF-D8C3-7FB3-2A4EF31B8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0503"/>
            <a:ext cx="12192000" cy="24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B588-0CC7-E06E-ED0D-9262BD23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Benefits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C37F42-0B05-EC9C-BD18-991F63F918C5}"/>
              </a:ext>
            </a:extLst>
          </p:cNvPr>
          <p:cNvSpPr txBox="1"/>
          <p:nvPr/>
        </p:nvSpPr>
        <p:spPr>
          <a:xfrm>
            <a:off x="87458" y="707923"/>
            <a:ext cx="416007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For the writer</a:t>
            </a:r>
          </a:p>
          <a:p>
            <a:endParaRPr lang="en-GB" b="1" dirty="0"/>
          </a:p>
          <a:p>
            <a:r>
              <a:rPr lang="en-GB" dirty="0"/>
              <a:t>Helps add structure to planning and actually makes it </a:t>
            </a:r>
            <a:r>
              <a:rPr lang="en-GB" b="1" dirty="0"/>
              <a:t>easier</a:t>
            </a:r>
            <a:r>
              <a:rPr lang="en-GB" dirty="0"/>
              <a:t> to think of questions</a:t>
            </a:r>
          </a:p>
          <a:p>
            <a:endParaRPr lang="en-GB" dirty="0"/>
          </a:p>
          <a:p>
            <a:r>
              <a:rPr lang="en-GB" dirty="0"/>
              <a:t>You can plan for students to see each misconception</a:t>
            </a:r>
          </a:p>
          <a:p>
            <a:endParaRPr lang="en-GB" dirty="0"/>
          </a:p>
          <a:p>
            <a:pPr fontAlgn="base"/>
            <a:r>
              <a:rPr lang="en-US" dirty="0"/>
              <a:t>Writing sequences of questions is good CPD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"What are the problems I am anticipating...“</a:t>
            </a:r>
          </a:p>
          <a:p>
            <a:pPr fontAlgn="base"/>
            <a:endParaRPr lang="en-US" dirty="0"/>
          </a:p>
          <a:p>
            <a:pPr fontAlgn="base"/>
            <a:r>
              <a:rPr lang="en-GB" dirty="0"/>
              <a:t>Fun to do!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“Self Differentiates”</a:t>
            </a:r>
          </a:p>
          <a:p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3E92BB-030F-F05D-DC72-75B3A958A16C}"/>
              </a:ext>
            </a:extLst>
          </p:cNvPr>
          <p:cNvSpPr txBox="1"/>
          <p:nvPr/>
        </p:nvSpPr>
        <p:spPr>
          <a:xfrm>
            <a:off x="7188410" y="707923"/>
            <a:ext cx="49161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For the do-er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dirty="0"/>
              <a:t>Encourages mathematical thinking</a:t>
            </a:r>
          </a:p>
          <a:p>
            <a:pPr algn="ctr"/>
            <a:endParaRPr lang="en-GB" sz="2400" dirty="0"/>
          </a:p>
          <a:p>
            <a:pPr algn="ctr"/>
            <a:r>
              <a:rPr lang="en-GB" sz="2400" b="1" dirty="0"/>
              <a:t>Reflect, Expect, Check, Explain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Fun to notice connections and make predictions</a:t>
            </a:r>
          </a:p>
          <a:p>
            <a:pPr algn="ctr"/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8097C6-24E5-EB18-A776-5A5A43007C2E}"/>
                  </a:ext>
                </a:extLst>
              </p:cNvPr>
              <p:cNvSpPr txBox="1"/>
              <p:nvPr/>
            </p:nvSpPr>
            <p:spPr>
              <a:xfrm>
                <a:off x="4247534" y="702432"/>
                <a:ext cx="2853415" cy="30469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Sketch the following curves</a:t>
                </a:r>
              </a:p>
              <a:p>
                <a:pPr algn="ctr"/>
                <a:endParaRPr lang="en-GB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b="0" dirty="0"/>
              </a:p>
              <a:p>
                <a:pPr algn="ctr"/>
                <a:endParaRPr lang="en-GB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600" b="0" dirty="0"/>
              </a:p>
              <a:p>
                <a:pPr algn="ctr"/>
                <a:endParaRPr lang="en-GB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600" b="0" dirty="0"/>
              </a:p>
              <a:p>
                <a:pPr algn="ctr"/>
                <a:endParaRPr lang="en-GB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600" b="0" dirty="0"/>
              </a:p>
              <a:p>
                <a:pPr algn="ctr"/>
                <a:endParaRPr lang="en-GB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8097C6-24E5-EB18-A776-5A5A43007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534" y="702432"/>
                <a:ext cx="2853415" cy="3046988"/>
              </a:xfrm>
              <a:prstGeom prst="rect">
                <a:avLst/>
              </a:prstGeom>
              <a:blipFill>
                <a:blip r:embed="rId2"/>
                <a:stretch>
                  <a:fillRect t="-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076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A452F-F037-7CEF-C6C5-007CDCA5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Fluency vs Variation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B937BEAE-494D-1792-C578-62C717BC5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89" y="601961"/>
            <a:ext cx="10198827" cy="1985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2D0A03-8B02-FE0C-56C7-02D0E1CE393A}"/>
              </a:ext>
            </a:extLst>
          </p:cNvPr>
          <p:cNvSpPr txBox="1"/>
          <p:nvPr/>
        </p:nvSpPr>
        <p:spPr>
          <a:xfrm>
            <a:off x="1963993" y="3075057"/>
            <a:ext cx="8170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What do we want students to be practicing? </a:t>
            </a:r>
          </a:p>
          <a:p>
            <a:pPr algn="ctr"/>
            <a:r>
              <a:rPr lang="en-GB" sz="2000" dirty="0"/>
              <a:t>What do we want to check students know how to do?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E3A89F2-3AA6-7D48-844B-D91F0CED73A3}"/>
                  </a:ext>
                </a:extLst>
              </p:cNvPr>
              <p:cNvSpPr txBox="1"/>
              <p:nvPr/>
            </p:nvSpPr>
            <p:spPr>
              <a:xfrm>
                <a:off x="4092677" y="3800127"/>
                <a:ext cx="39132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E3A89F2-3AA6-7D48-844B-D91F0CED7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677" y="3800127"/>
                <a:ext cx="3913239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77C7814-C2AC-21DA-C3D0-5238BC4EC992}"/>
              </a:ext>
            </a:extLst>
          </p:cNvPr>
          <p:cNvSpPr txBox="1"/>
          <p:nvPr/>
        </p:nvSpPr>
        <p:spPr>
          <a:xfrm>
            <a:off x="3134032" y="4723235"/>
            <a:ext cx="5830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are the next few questions in the sequence?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02DFD2-60D8-17BD-61F3-DBF6C71DBB6F}"/>
              </a:ext>
            </a:extLst>
          </p:cNvPr>
          <p:cNvSpPr txBox="1"/>
          <p:nvPr/>
        </p:nvSpPr>
        <p:spPr>
          <a:xfrm>
            <a:off x="2057400" y="601961"/>
            <a:ext cx="1691149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Guess the exercise!</a:t>
            </a:r>
          </a:p>
        </p:txBody>
      </p:sp>
    </p:spTree>
    <p:extLst>
      <p:ext uri="{BB962C8B-B14F-4D97-AF65-F5344CB8AC3E}">
        <p14:creationId xmlns:p14="http://schemas.microsoft.com/office/powerpoint/2010/main" val="206976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4422-3B78-F8AD-2F3D-0240F52C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the next questions be?</a:t>
            </a:r>
          </a:p>
        </p:txBody>
      </p:sp>
      <p:pic>
        <p:nvPicPr>
          <p:cNvPr id="7" name="Picture 6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08399AE5-8EB7-A34B-0DB4-39481700A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01"/>
          <a:stretch>
            <a:fillRect/>
          </a:stretch>
        </p:blipFill>
        <p:spPr>
          <a:xfrm>
            <a:off x="478985" y="698091"/>
            <a:ext cx="11017721" cy="21729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A71F41-1875-F253-0304-C113DEB81172}"/>
                  </a:ext>
                </a:extLst>
              </p:cNvPr>
              <p:cNvSpPr txBox="1"/>
              <p:nvPr/>
            </p:nvSpPr>
            <p:spPr>
              <a:xfrm>
                <a:off x="2949678" y="2905780"/>
                <a:ext cx="48473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−2)(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A71F41-1875-F253-0304-C113DEB81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678" y="2905780"/>
                <a:ext cx="484730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EEE88FE-5860-E55D-84A2-D9C75B11EBDA}"/>
              </a:ext>
            </a:extLst>
          </p:cNvPr>
          <p:cNvSpPr txBox="1"/>
          <p:nvPr/>
        </p:nvSpPr>
        <p:spPr>
          <a:xfrm>
            <a:off x="2104103" y="828103"/>
            <a:ext cx="1691149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Guess the exercise!</a:t>
            </a:r>
          </a:p>
        </p:txBody>
      </p:sp>
    </p:spTree>
    <p:extLst>
      <p:ext uri="{BB962C8B-B14F-4D97-AF65-F5344CB8AC3E}">
        <p14:creationId xmlns:p14="http://schemas.microsoft.com/office/powerpoint/2010/main" val="11443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C91942-C487-4BE2-A030-05D31B899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943" y="755705"/>
            <a:ext cx="7573432" cy="18862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7F4422-3B78-F8AD-2F3D-0240F52C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the next questions be?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A71F41-1875-F253-0304-C113DEB81172}"/>
                  </a:ext>
                </a:extLst>
              </p:cNvPr>
              <p:cNvSpPr txBox="1"/>
              <p:nvPr/>
            </p:nvSpPr>
            <p:spPr>
              <a:xfrm>
                <a:off x="2058723" y="2943707"/>
                <a:ext cx="2312604" cy="2677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×3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br>
                  <a:rPr lang="en-GB" sz="2800" b="0" dirty="0"/>
                </a:br>
                <a:endParaRPr lang="en-GB" sz="2800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A71F41-1875-F253-0304-C113DEB81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723" y="2943707"/>
                <a:ext cx="2312604" cy="26777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EEE88FE-5860-E55D-84A2-D9C75B11EBDA}"/>
              </a:ext>
            </a:extLst>
          </p:cNvPr>
          <p:cNvSpPr txBox="1"/>
          <p:nvPr/>
        </p:nvSpPr>
        <p:spPr>
          <a:xfrm>
            <a:off x="1951703" y="722516"/>
            <a:ext cx="1786579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Guess the exercise!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75674-330E-43E7-B549-9D9605870848}"/>
              </a:ext>
            </a:extLst>
          </p:cNvPr>
          <p:cNvSpPr txBox="1"/>
          <p:nvPr/>
        </p:nvSpPr>
        <p:spPr>
          <a:xfrm>
            <a:off x="8419381" y="3832228"/>
            <a:ext cx="3657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would the next five questions be?</a:t>
            </a:r>
          </a:p>
          <a:p>
            <a:endParaRPr lang="en-GB" dirty="0"/>
          </a:p>
          <a:p>
            <a:r>
              <a:rPr lang="en-GB" dirty="0"/>
              <a:t>Compare with your neighbour, what was the same, what was different?</a:t>
            </a:r>
          </a:p>
          <a:p>
            <a:endParaRPr lang="en-GB" dirty="0"/>
          </a:p>
          <a:p>
            <a:r>
              <a:rPr lang="en-GB" dirty="0"/>
              <a:t>What did you think about whilst writing them?</a:t>
            </a:r>
          </a:p>
        </p:txBody>
      </p:sp>
    </p:spTree>
    <p:extLst>
      <p:ext uri="{BB962C8B-B14F-4D97-AF65-F5344CB8AC3E}">
        <p14:creationId xmlns:p14="http://schemas.microsoft.com/office/powerpoint/2010/main" val="324200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6069-289B-5E5B-BE46-68AD35FB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the next questions be?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FEBEBC-1D7F-4B0A-5E7B-91B7D022B8DD}"/>
                  </a:ext>
                </a:extLst>
              </p:cNvPr>
              <p:cNvSpPr txBox="1"/>
              <p:nvPr/>
            </p:nvSpPr>
            <p:spPr>
              <a:xfrm>
                <a:off x="936812" y="987925"/>
                <a:ext cx="3937296" cy="50167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m:rPr>
                          <m:aln/>
                        </m:rP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m:rPr>
                          <m:aln/>
                        </m:rP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m:rPr>
                          <m:aln/>
                        </m:rP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p>
                            <m:sSupPr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  <m:r>
                        <m:rPr>
                          <m:aln/>
                        </m:rP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m:rPr>
                          <m:aln/>
                        </m:rP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m:rPr>
                          <m:aln/>
                        </m:rP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40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en-GB" sz="4000" b="0" dirty="0"/>
                </a:br>
                <a:endParaRPr lang="en-GB" sz="4000" b="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FEBEBC-1D7F-4B0A-5E7B-91B7D022B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12" y="987925"/>
                <a:ext cx="3937296" cy="50167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4C2847F-1C9E-BCE9-D40D-4263ACB5F0D5}"/>
              </a:ext>
            </a:extLst>
          </p:cNvPr>
          <p:cNvSpPr txBox="1"/>
          <p:nvPr/>
        </p:nvSpPr>
        <p:spPr>
          <a:xfrm>
            <a:off x="8296116" y="985934"/>
            <a:ext cx="3657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would the next five questions be?</a:t>
            </a:r>
          </a:p>
          <a:p>
            <a:endParaRPr lang="en-GB" dirty="0"/>
          </a:p>
          <a:p>
            <a:r>
              <a:rPr lang="en-GB" dirty="0"/>
              <a:t>Compare with your neighbour, what was the same, what was different?</a:t>
            </a:r>
          </a:p>
          <a:p>
            <a:endParaRPr lang="en-GB" dirty="0"/>
          </a:p>
          <a:p>
            <a:r>
              <a:rPr lang="en-GB" dirty="0"/>
              <a:t>What did you think about whilst writing them?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C0071-335F-4EF9-A6ED-73F722E56908}"/>
              </a:ext>
            </a:extLst>
          </p:cNvPr>
          <p:cNvSpPr txBox="1"/>
          <p:nvPr/>
        </p:nvSpPr>
        <p:spPr>
          <a:xfrm>
            <a:off x="2697473" y="6176998"/>
            <a:ext cx="6797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Reflect	Expect	Check	Explain</a:t>
            </a:r>
          </a:p>
        </p:txBody>
      </p:sp>
    </p:spTree>
    <p:extLst>
      <p:ext uri="{BB962C8B-B14F-4D97-AF65-F5344CB8AC3E}">
        <p14:creationId xmlns:p14="http://schemas.microsoft.com/office/powerpoint/2010/main" val="2070256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0528F5-9C57-4464-6C10-77B5F14E9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Continue these series of 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04BDAD-AC7D-9E1D-3FE9-BDF421174130}"/>
                  </a:ext>
                </a:extLst>
              </p:cNvPr>
              <p:cNvSpPr txBox="1"/>
              <p:nvPr/>
            </p:nvSpPr>
            <p:spPr>
              <a:xfrm>
                <a:off x="1472379" y="824297"/>
                <a:ext cx="2290917" cy="220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𝐹𝑖𝑛𝑑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800" b="0" dirty="0"/>
              </a:p>
              <a:p>
                <a:endParaRPr lang="en-GB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b="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04BDAD-AC7D-9E1D-3FE9-BDF421174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379" y="824297"/>
                <a:ext cx="2290917" cy="22030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BB1905-FF10-F1C8-D9AC-5FAA93B25177}"/>
                  </a:ext>
                </a:extLst>
              </p:cNvPr>
              <p:cNvSpPr txBox="1"/>
              <p:nvPr/>
            </p:nvSpPr>
            <p:spPr>
              <a:xfrm>
                <a:off x="4849760" y="824297"/>
                <a:ext cx="2290917" cy="220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𝐹𝑖𝑛𝑑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800" b="0" dirty="0"/>
              </a:p>
              <a:p>
                <a:endParaRPr lang="en-GB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800" b="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BB1905-FF10-F1C8-D9AC-5FAA93B25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760" y="824297"/>
                <a:ext cx="2290917" cy="22030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6F3295-AD25-25FD-ADD6-1544ABD226B0}"/>
                  </a:ext>
                </a:extLst>
              </p:cNvPr>
              <p:cNvSpPr txBox="1"/>
              <p:nvPr/>
            </p:nvSpPr>
            <p:spPr>
              <a:xfrm>
                <a:off x="8600767" y="824296"/>
                <a:ext cx="2290917" cy="220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𝐹𝑖𝑛𝑑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800" b="0" dirty="0"/>
              </a:p>
              <a:p>
                <a:endParaRPr lang="en-GB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800" b="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6F3295-AD25-25FD-ADD6-1544ABD22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767" y="824296"/>
                <a:ext cx="2290917" cy="22030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64E308F-BE94-40B9-A1DC-665B84017817}"/>
              </a:ext>
            </a:extLst>
          </p:cNvPr>
          <p:cNvSpPr txBox="1"/>
          <p:nvPr/>
        </p:nvSpPr>
        <p:spPr>
          <a:xfrm>
            <a:off x="2617837" y="6235606"/>
            <a:ext cx="6797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Reflect	Expect	Check	Explain</a:t>
            </a:r>
          </a:p>
        </p:txBody>
      </p:sp>
    </p:spTree>
    <p:extLst>
      <p:ext uri="{BB962C8B-B14F-4D97-AF65-F5344CB8AC3E}">
        <p14:creationId xmlns:p14="http://schemas.microsoft.com/office/powerpoint/2010/main" val="4187981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30330-148F-E167-E5D6-18AAE6BF2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Choose any Topic – Lets do it live!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E4189-CE5B-AC0A-1C0D-05D9204C1B71}"/>
              </a:ext>
            </a:extLst>
          </p:cNvPr>
          <p:cNvSpPr txBox="1"/>
          <p:nvPr/>
        </p:nvSpPr>
        <p:spPr>
          <a:xfrm>
            <a:off x="2057400" y="757084"/>
            <a:ext cx="7993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Let’s choose any topic, think of a starter question and then make a series of questions together</a:t>
            </a:r>
          </a:p>
        </p:txBody>
      </p:sp>
    </p:spTree>
    <p:extLst>
      <p:ext uri="{BB962C8B-B14F-4D97-AF65-F5344CB8AC3E}">
        <p14:creationId xmlns:p14="http://schemas.microsoft.com/office/powerpoint/2010/main" val="2559519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D5AED6-C24E-4A55-899A-8C21614FB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4" y="171849"/>
            <a:ext cx="11905731" cy="651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07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C7F4-BB70-D537-8E70-3921DA351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 Examples</a:t>
            </a:r>
          </a:p>
        </p:txBody>
      </p:sp>
      <p:pic>
        <p:nvPicPr>
          <p:cNvPr id="4" name="Picture 3" descr="A group of mathematical equations&#10;&#10;AI-generated content may be incorrect.">
            <a:extLst>
              <a:ext uri="{FF2B5EF4-FFF2-40B4-BE49-F238E27FC236}">
                <a16:creationId xmlns:a16="http://schemas.microsoft.com/office/drawing/2014/main" id="{C237C155-11B2-05B6-FB86-AD58E40A5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658" y="1132552"/>
            <a:ext cx="94488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AE261-F0EE-AAFD-194A-2EE06EDC8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diagram of equations on a white background&#10;&#10;AI-generated content may be incorrect.">
            <a:extLst>
              <a:ext uri="{FF2B5EF4-FFF2-40B4-BE49-F238E27FC236}">
                <a16:creationId xmlns:a16="http://schemas.microsoft.com/office/drawing/2014/main" id="{A962C9A8-BF98-BDFE-EB73-C329A1894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00" y="835229"/>
            <a:ext cx="7863290" cy="58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21868"/>
      </p:ext>
    </p:extLst>
  </p:cSld>
  <p:clrMapOvr>
    <a:masterClrMapping/>
  </p:clrMapOvr>
</p:sld>
</file>

<file path=ppt/theme/theme1.xml><?xml version="1.0" encoding="utf-8"?>
<a:theme xmlns:a="http://schemas.openxmlformats.org/drawingml/2006/main" name="KS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S4" id="{AED9B14E-1661-4A1B-9F58-0598F4C4FECB}" vid="{E92569F2-03D5-4E34-BB49-28B180690FB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B99DEAAE40124FA2B05734C743C1CE" ma:contentTypeVersion="20" ma:contentTypeDescription="Create a new document." ma:contentTypeScope="" ma:versionID="63ca56277986381dbd8559dd1be8d36e">
  <xsd:schema xmlns:xsd="http://www.w3.org/2001/XMLSchema" xmlns:xs="http://www.w3.org/2001/XMLSchema" xmlns:p="http://schemas.microsoft.com/office/2006/metadata/properties" xmlns:ns2="54866689-f28c-464f-8fdb-8b04d67d4ea6" xmlns:ns3="4d314c27-94c8-492f-9e10-416b9e5246bc" xmlns:ns4="7ef1cbc0-e7f5-4ed6-894c-b80cd9c76e54" xmlns:ns5="cea6dd2a-2d08-4ddd-9e4f-55a92c38dcc2" targetNamespace="http://schemas.microsoft.com/office/2006/metadata/properties" ma:root="true" ma:fieldsID="8d9f8ea3f88c810672098bf55cb977e8" ns2:_="" ns3:_="" ns4:_="" ns5:_="">
    <xsd:import namespace="54866689-f28c-464f-8fdb-8b04d67d4ea6"/>
    <xsd:import namespace="4d314c27-94c8-492f-9e10-416b9e5246bc"/>
    <xsd:import namespace="7ef1cbc0-e7f5-4ed6-894c-b80cd9c76e54"/>
    <xsd:import namespace="cea6dd2a-2d08-4ddd-9e4f-55a92c38dcc2"/>
    <xsd:element name="properties">
      <xsd:complexType>
        <xsd:sequence>
          <xsd:element name="documentManagement">
            <xsd:complexType>
              <xsd:all>
                <xsd:element ref="ns2:f164397b618847e8b917c2ee59fb3871" minOccurs="0"/>
                <xsd:element ref="ns2:TaxCatchAll" minOccurs="0"/>
                <xsd:element ref="ns2:h8b293255d0c4690bf949737765b2176" minOccurs="0"/>
                <xsd:element ref="ns2:l504bd0655254960bedcf98712ef7966" minOccurs="0"/>
                <xsd:element ref="ns2:o5cf6f7824c44de99a35b51b150f1f44" minOccurs="0"/>
                <xsd:element ref="ns2:dc40b83f4ce24a99848a59cdafbfc4a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66689-f28c-464f-8fdb-8b04d67d4ea6" elementFormDefault="qualified">
    <xsd:import namespace="http://schemas.microsoft.com/office/2006/documentManagement/types"/>
    <xsd:import namespace="http://schemas.microsoft.com/office/infopath/2007/PartnerControls"/>
    <xsd:element name="f164397b618847e8b917c2ee59fb3871" ma:index="9" nillable="true" ma:taxonomy="true" ma:internalName="f164397b618847e8b917c2ee59fb3871" ma:taxonomyFieldName="Topic" ma:displayName="Topic" ma:fieldId="{f164397b-6188-47e8-b917-c2ee59fb3871}" ma:sspId="a260e27d-2609-4612-a4e4-30e277941d91" ma:termSetId="e9c8cda3-9168-4e82-93fc-e6de7d58d3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e34c4f-b5c1-4876-9b72-650be96fdfa1}" ma:internalName="TaxCatchAll" ma:showField="CatchAllData" ma:web="54866689-f28c-464f-8fdb-8b04d67d4e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8b293255d0c4690bf949737765b2176" ma:index="12" nillable="true" ma:taxonomy="true" ma:internalName="h8b293255d0c4690bf949737765b2176" ma:taxonomyFieldName="Staff_x0020_Category" ma:displayName="Staff Category" ma:fieldId="{18b29325-5d0c-4690-bf94-9737765b2176}" ma:sspId="a260e27d-2609-4612-a4e4-30e277941d91" ma:termSetId="37fc31bc-c928-4905-a948-7e6fb80a23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04bd0655254960bedcf98712ef7966" ma:index="14" nillable="true" ma:taxonomy="true" ma:internalName="l504bd0655254960bedcf98712ef7966" ma:taxonomyFieldName="Exam_x0020_Board" ma:displayName="Exam Board" ma:fieldId="{5504bd06-5525-4960-bedc-f98712ef7966}" ma:sspId="a260e27d-2609-4612-a4e4-30e277941d91" ma:termSetId="7e49c9c5-8c74-48d8-8349-3d311884c45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cf6f7824c44de99a35b51b150f1f44" ma:index="16" nillable="true" ma:taxonomy="true" ma:internalName="o5cf6f7824c44de99a35b51b150f1f44" ma:taxonomyFieldName="Week" ma:displayName="Week" ma:fieldId="{85cf6f78-24c4-4de9-9a35-b51b150f1f44}" ma:sspId="a260e27d-2609-4612-a4e4-30e277941d91" ma:termSetId="e27f26e3-e00e-4279-a287-9b9d9ab4e6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c40b83f4ce24a99848a59cdafbfc4ad" ma:index="18" nillable="true" ma:taxonomy="true" ma:internalName="dc40b83f4ce24a99848a59cdafbfc4ad" ma:taxonomyFieldName="Term" ma:displayName="Term" ma:fieldId="{dc40b83f-4ce2-4a99-848a-59cdafbfc4ad}" ma:sspId="a260e27d-2609-4612-a4e4-30e277941d91" ma:termSetId="35306c98-867d-48e8-9a69-f65cda5c5a4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default="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Mathematics" ma:internalName="Curriculum_x0020_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14c27-94c8-492f-9e10-416b9e524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1cbc0-e7f5-4ed6-894c-b80cd9c76e54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6dd2a-2d08-4ddd-9e4f-55a92c38dcc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a260e27d-2609-4612-a4e4-30e277941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rriculumSubject xmlns="54866689-f28c-464f-8fdb-8b04d67d4ea6">Mathematics</CurriculumSubject>
    <Year xmlns="54866689-f28c-464f-8fdb-8b04d67d4ea6" xsi:nil="true"/>
    <KeyStage xmlns="54866689-f28c-464f-8fdb-8b04d67d4ea6" xsi:nil="true"/>
    <Lesson xmlns="54866689-f28c-464f-8fdb-8b04d67d4ea6" xsi:nil="true"/>
    <f164397b618847e8b917c2ee59fb3871 xmlns="54866689-f28c-464f-8fdb-8b04d67d4ea6">
      <Terms xmlns="http://schemas.microsoft.com/office/infopath/2007/PartnerControls"/>
    </f164397b618847e8b917c2ee59fb3871>
    <l504bd0655254960bedcf98712ef7966 xmlns="54866689-f28c-464f-8fdb-8b04d67d4ea6">
      <Terms xmlns="http://schemas.microsoft.com/office/infopath/2007/PartnerControls"/>
    </l504bd0655254960bedcf98712ef7966>
    <h8b293255d0c4690bf949737765b2176 xmlns="54866689-f28c-464f-8fdb-8b04d67d4ea6">
      <Terms xmlns="http://schemas.microsoft.com/office/infopath/2007/PartnerControls"/>
    </h8b293255d0c4690bf949737765b2176>
    <CustomTags xmlns="54866689-f28c-464f-8fdb-8b04d67d4ea6" xsi:nil="true"/>
    <lcf76f155ced4ddcb4097134ff3c332f xmlns="cea6dd2a-2d08-4ddd-9e4f-55a92c38dcc2">
      <Terms xmlns="http://schemas.microsoft.com/office/infopath/2007/PartnerControls"/>
    </lcf76f155ced4ddcb4097134ff3c332f>
    <dc40b83f4ce24a99848a59cdafbfc4ad xmlns="54866689-f28c-464f-8fdb-8b04d67d4ea6">
      <Terms xmlns="http://schemas.microsoft.com/office/infopath/2007/PartnerControls"/>
    </dc40b83f4ce24a99848a59cdafbfc4ad>
    <o5cf6f7824c44de99a35b51b150f1f44 xmlns="54866689-f28c-464f-8fdb-8b04d67d4ea6">
      <Terms xmlns="http://schemas.microsoft.com/office/infopath/2007/PartnerControls"/>
    </o5cf6f7824c44de99a35b51b150f1f44>
    <PersonalIdentificationData xmlns="54866689-f28c-464f-8fdb-8b04d67d4ea6" xsi:nil="true"/>
    <TaxCatchAll xmlns="54866689-f28c-464f-8fdb-8b04d67d4ea6" xsi:nil="true"/>
  </documentManagement>
</p:properties>
</file>

<file path=customXml/itemProps1.xml><?xml version="1.0" encoding="utf-8"?>
<ds:datastoreItem xmlns:ds="http://schemas.openxmlformats.org/officeDocument/2006/customXml" ds:itemID="{4A5870B0-F8C2-4549-B6D0-0187E4779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66689-f28c-464f-8fdb-8b04d67d4ea6"/>
    <ds:schemaRef ds:uri="4d314c27-94c8-492f-9e10-416b9e5246bc"/>
    <ds:schemaRef ds:uri="7ef1cbc0-e7f5-4ed6-894c-b80cd9c76e54"/>
    <ds:schemaRef ds:uri="cea6dd2a-2d08-4ddd-9e4f-55a92c38dc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ABDF5F-D93C-4636-880C-C69BDB43C6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A36983-4C02-449B-BE44-1D3994D941A3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cea6dd2a-2d08-4ddd-9e4f-55a92c38dcc2"/>
    <ds:schemaRef ds:uri="http://purl.org/dc/elements/1.1/"/>
    <ds:schemaRef ds:uri="http://purl.org/dc/terms/"/>
    <ds:schemaRef ds:uri="7ef1cbc0-e7f5-4ed6-894c-b80cd9c76e54"/>
    <ds:schemaRef ds:uri="4d314c27-94c8-492f-9e10-416b9e5246bc"/>
    <ds:schemaRef ds:uri="54866689-f28c-464f-8fdb-8b04d67d4ea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KS4</Template>
  <TotalTime>339</TotalTime>
  <Words>556</Words>
  <Application>Microsoft Office PowerPoint</Application>
  <PresentationFormat>Widescreen</PresentationFormat>
  <Paragraphs>118</Paragraphs>
  <Slides>16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Cambria Math</vt:lpstr>
      <vt:lpstr>Century Gothic</vt:lpstr>
      <vt:lpstr>KS4</vt:lpstr>
      <vt:lpstr>Starter</vt:lpstr>
      <vt:lpstr>Variation Theory  in  A Level Maths</vt:lpstr>
      <vt:lpstr>Fluency vs Variation Theory</vt:lpstr>
      <vt:lpstr>Brief VT History</vt:lpstr>
      <vt:lpstr>Some Examples</vt:lpstr>
      <vt:lpstr>A Textbook Example!</vt:lpstr>
      <vt:lpstr>Benefits</vt:lpstr>
      <vt:lpstr>Fluency vs Variation</vt:lpstr>
      <vt:lpstr>What could the next questions be?</vt:lpstr>
      <vt:lpstr>What could the next questions be?</vt:lpstr>
      <vt:lpstr>What could the next questions be?</vt:lpstr>
      <vt:lpstr>Continue these series of questions</vt:lpstr>
      <vt:lpstr>Choose any Topic – Lets do it live!</vt:lpstr>
      <vt:lpstr>PowerPoint Presentation</vt:lpstr>
      <vt:lpstr>Extra Examples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Shane Steele</dc:creator>
  <cp:lastModifiedBy>Natan Lev</cp:lastModifiedBy>
  <cp:revision>48</cp:revision>
  <dcterms:created xsi:type="dcterms:W3CDTF">2025-03-12T22:27:27Z</dcterms:created>
  <dcterms:modified xsi:type="dcterms:W3CDTF">2025-10-10T16:13:14Z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0x010100F7B99DEAAE40124FA2B05734C743C1CE</vt:lpwstr>
  </property>
  <property fmtid="{D5CDD505-2E9C-101B-9397-08002B2CF9AE}" pid="3" name="Staff_x0020_Category">
    <vt:lpwstr/>
  </property>
  <property fmtid="{D5CDD505-2E9C-101B-9397-08002B2CF9AE}" pid="4" name="Staff Category">
    <vt:lpwstr/>
  </property>
  <property fmtid="{D5CDD505-2E9C-101B-9397-08002B2CF9AE}" pid="5" name="Exam_x0020_Board">
    <vt:lpwstr/>
  </property>
  <property fmtid="{D5CDD505-2E9C-101B-9397-08002B2CF9AE}" pid="6" name="Topic">
    <vt:lpwstr/>
  </property>
  <property fmtid="{D5CDD505-2E9C-101B-9397-08002B2CF9AE}" pid="7" name="MediaServiceImageTags">
    <vt:lpwstr/>
  </property>
  <property fmtid="{D5CDD505-2E9C-101B-9397-08002B2CF9AE}" pid="8" name="Term">
    <vt:lpwstr/>
  </property>
  <property fmtid="{D5CDD505-2E9C-101B-9397-08002B2CF9AE}" pid="9" name="Week">
    <vt:lpwstr/>
  </property>
  <property fmtid="{D5CDD505-2E9C-101B-9397-08002B2CF9AE}" pid="10" name="Exam Board">
    <vt:lpwstr/>
  </property>
</Properties>
</file>