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7" r:id="rId2"/>
    <p:sldId id="256" r:id="rId3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75" d="100"/>
          <a:sy n="75" d="100"/>
        </p:scale>
        <p:origin x="154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2071EB-F5FF-4A80-A083-E101F42C629E}" type="datetimeFigureOut">
              <a:rPr lang="en-GB" smtClean="0"/>
              <a:t>30/06/2023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0B5674-2D6C-47A2-BEA1-EEB295085E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51141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2071EB-F5FF-4A80-A083-E101F42C629E}" type="datetimeFigureOut">
              <a:rPr lang="en-GB" smtClean="0"/>
              <a:t>30/06/2023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0B5674-2D6C-47A2-BEA1-EEB295085E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55208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2071EB-F5FF-4A80-A083-E101F42C629E}" type="datetimeFigureOut">
              <a:rPr lang="en-GB" smtClean="0"/>
              <a:t>30/06/2023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0B5674-2D6C-47A2-BEA1-EEB295085E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16359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2071EB-F5FF-4A80-A083-E101F42C629E}" type="datetimeFigureOut">
              <a:rPr lang="en-GB" smtClean="0"/>
              <a:t>30/06/2023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0B5674-2D6C-47A2-BEA1-EEB295085E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27467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2071EB-F5FF-4A80-A083-E101F42C629E}" type="datetimeFigureOut">
              <a:rPr lang="en-GB" smtClean="0"/>
              <a:t>30/06/2023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0B5674-2D6C-47A2-BEA1-EEB295085E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3043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2071EB-F5FF-4A80-A083-E101F42C629E}" type="datetimeFigureOut">
              <a:rPr lang="en-GB" smtClean="0"/>
              <a:t>30/06/2023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0B5674-2D6C-47A2-BEA1-EEB295085E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06205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2071EB-F5FF-4A80-A083-E101F42C629E}" type="datetimeFigureOut">
              <a:rPr lang="en-GB" smtClean="0"/>
              <a:t>30/06/2023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0B5674-2D6C-47A2-BEA1-EEB295085E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82786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2071EB-F5FF-4A80-A083-E101F42C629E}" type="datetimeFigureOut">
              <a:rPr lang="en-GB" smtClean="0"/>
              <a:t>30/06/2023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0B5674-2D6C-47A2-BEA1-EEB295085E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53815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2071EB-F5FF-4A80-A083-E101F42C629E}" type="datetimeFigureOut">
              <a:rPr lang="en-GB" smtClean="0"/>
              <a:t>30/06/2023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0B5674-2D6C-47A2-BEA1-EEB295085E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78728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2071EB-F5FF-4A80-A083-E101F42C629E}" type="datetimeFigureOut">
              <a:rPr lang="en-GB" smtClean="0"/>
              <a:t>30/06/2023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0B5674-2D6C-47A2-BEA1-EEB295085E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60591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2071EB-F5FF-4A80-A083-E101F42C629E}" type="datetimeFigureOut">
              <a:rPr lang="en-GB" smtClean="0"/>
              <a:t>30/06/2023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0B5674-2D6C-47A2-BEA1-EEB295085E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98536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2071EB-F5FF-4A80-A083-E101F42C629E}" type="datetimeFigureOut">
              <a:rPr lang="en-GB" smtClean="0"/>
              <a:t>30/06/2023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0B5674-2D6C-47A2-BEA1-EEB295085E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62602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69492190"/>
                  </p:ext>
                </p:extLst>
              </p:nvPr>
            </p:nvGraphicFramePr>
            <p:xfrm>
              <a:off x="165100" y="177800"/>
              <a:ext cx="6553200" cy="941070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184400">
                      <a:extLst>
                        <a:ext uri="{9D8B030D-6E8A-4147-A177-3AD203B41FA5}">
                          <a16:colId xmlns:a16="http://schemas.microsoft.com/office/drawing/2014/main" val="1971310226"/>
                        </a:ext>
                      </a:extLst>
                    </a:gridCol>
                    <a:gridCol w="2184400">
                      <a:extLst>
                        <a:ext uri="{9D8B030D-6E8A-4147-A177-3AD203B41FA5}">
                          <a16:colId xmlns:a16="http://schemas.microsoft.com/office/drawing/2014/main" val="2754776963"/>
                        </a:ext>
                      </a:extLst>
                    </a:gridCol>
                    <a:gridCol w="2184400">
                      <a:extLst>
                        <a:ext uri="{9D8B030D-6E8A-4147-A177-3AD203B41FA5}">
                          <a16:colId xmlns:a16="http://schemas.microsoft.com/office/drawing/2014/main" val="825569651"/>
                        </a:ext>
                      </a:extLst>
                    </a:gridCol>
                  </a:tblGrid>
                  <a:tr h="73906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b="0" dirty="0" smtClean="0"/>
                            <a:t>Equation linking </a:t>
                          </a:r>
                        </a:p>
                        <a:p>
                          <a:pPr algn="ctr"/>
                          <a:r>
                            <a:rPr lang="en-GB" sz="2000" b="1" dirty="0" smtClean="0"/>
                            <a:t>a</a:t>
                          </a:r>
                          <a:r>
                            <a:rPr lang="en-GB" sz="2000" b="0" dirty="0" smtClean="0"/>
                            <a:t> and </a:t>
                          </a:r>
                          <a:r>
                            <a:rPr lang="en-GB" sz="2000" b="1" dirty="0" smtClean="0"/>
                            <a:t>b</a:t>
                          </a:r>
                          <a:endParaRPr lang="en-GB" sz="2000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1" i="1" smtClean="0">
                                    <a:latin typeface="Cambria Math" panose="02040503050406030204" pitchFamily="18" charset="0"/>
                                  </a:rPr>
                                  <m:t>𝒂</m:t>
                                </m:r>
                                <m:r>
                                  <a:rPr lang="en-GB" sz="2400" b="1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GB" sz="2400" b="1" i="1" smtClean="0">
                                    <a:latin typeface="Cambria Math" panose="02040503050406030204" pitchFamily="18" charset="0"/>
                                  </a:rPr>
                                  <m:t>𝒌𝒃</m:t>
                                </m:r>
                              </m:oMath>
                            </m:oMathPara>
                          </a14:m>
                          <a:endParaRPr lang="en-GB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1" i="1" smtClean="0">
                                    <a:latin typeface="Cambria Math" panose="02040503050406030204" pitchFamily="18" charset="0"/>
                                  </a:rPr>
                                  <m:t>𝑹𝒂𝒕𝒊𝒐</m:t>
                                </m:r>
                                <m:r>
                                  <a:rPr lang="en-GB" sz="2400" b="1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2400" b="1" i="1" smtClean="0">
                                    <a:latin typeface="Cambria Math" panose="02040503050406030204" pitchFamily="18" charset="0"/>
                                  </a:rPr>
                                  <m:t>𝒐𝒇</m:t>
                                </m:r>
                                <m:r>
                                  <a:rPr lang="en-GB" sz="2400" b="1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2400" b="1" i="1" smtClean="0">
                                    <a:latin typeface="Cambria Math" panose="02040503050406030204" pitchFamily="18" charset="0"/>
                                  </a:rPr>
                                  <m:t>𝒂</m:t>
                                </m:r>
                                <m:r>
                                  <a:rPr lang="en-GB" sz="2400" b="1" i="1" smtClean="0">
                                    <a:latin typeface="Cambria Math" panose="02040503050406030204" pitchFamily="18" charset="0"/>
                                  </a:rPr>
                                  <m:t>:</m:t>
                                </m:r>
                                <m:r>
                                  <a:rPr lang="en-GB" sz="2400" b="1" i="1" smtClean="0">
                                    <a:latin typeface="Cambria Math" panose="02040503050406030204" pitchFamily="18" charset="0"/>
                                  </a:rPr>
                                  <m:t>𝒃</m:t>
                                </m:r>
                              </m:oMath>
                            </m:oMathPara>
                          </a14:m>
                          <a:endParaRPr lang="en-GB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39485437"/>
                      </a:ext>
                    </a:extLst>
                  </a:tr>
                  <a:tr h="698897"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GB" sz="2400" b="0" i="1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en-GB" sz="2400" b="0" i="1" smtClean="0">
                                    <a:latin typeface="Cambria Math" panose="02040503050406030204" pitchFamily="18" charset="0"/>
                                  </a:rPr>
                                  <m:t>=4</m:t>
                                </m:r>
                                <m:r>
                                  <a:rPr lang="en-GB" sz="2400" b="0" i="1" smtClean="0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oMath>
                            </m:oMathPara>
                          </a14:m>
                          <a:endParaRPr lang="en-GB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6858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en-GB" sz="2400" b="0" i="1" smtClean="0">
                                    <a:latin typeface="Cambria Math" panose="02040503050406030204" pitchFamily="18" charset="0"/>
                                  </a:rPr>
                                  <m:t>=2</m:t>
                                </m:r>
                                <m:r>
                                  <a:rPr lang="en-GB" sz="2400" b="0" i="1" smtClean="0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oMath>
                            </m:oMathPara>
                          </a14:m>
                          <a:endParaRPr lang="en-GB" sz="2400" dirty="0"/>
                        </a:p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200" b="0" i="1" baseline="0" smtClean="0">
                                    <a:latin typeface="Cambria Math" panose="02040503050406030204" pitchFamily="18" charset="0"/>
                                  </a:rPr>
                                  <m:t>___ </m:t>
                                </m:r>
                                <m:r>
                                  <a:rPr lang="en-GB" sz="3200" b="0" i="1" smtClean="0">
                                    <a:latin typeface="Cambria Math" panose="02040503050406030204" pitchFamily="18" charset="0"/>
                                  </a:rPr>
                                  <m:t>:1</m:t>
                                </m:r>
                              </m:oMath>
                            </m:oMathPara>
                          </a14:m>
                          <a:endParaRPr lang="en-GB" sz="32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717025117"/>
                      </a:ext>
                    </a:extLst>
                  </a:tr>
                  <a:tr h="867597">
                    <a:tc>
                      <a:txBody>
                        <a:bodyPr/>
                        <a:lstStyle/>
                        <a:p>
                          <a:pPr marL="0" marR="0" indent="0" algn="l" defTabSz="6858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GB" sz="2400" b="0" i="1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en-GB" sz="2400" b="0" i="1" smtClean="0">
                                    <a:latin typeface="Cambria Math" panose="02040503050406030204" pitchFamily="18" charset="0"/>
                                  </a:rPr>
                                  <m:t>=6</m:t>
                                </m:r>
                                <m:r>
                                  <a:rPr lang="en-GB" sz="2400" b="0" i="1" smtClean="0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oMath>
                            </m:oMathPara>
                          </a14:m>
                          <a:endParaRPr lang="en-GB" sz="2400" dirty="0"/>
                        </a:p>
                        <a:p>
                          <a:endParaRPr lang="en-GB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93712345"/>
                      </a:ext>
                    </a:extLst>
                  </a:tr>
                  <a:tr h="867597">
                    <a:tc>
                      <a:txBody>
                        <a:bodyPr/>
                        <a:lstStyle/>
                        <a:p>
                          <a:pPr marL="0" marR="0" indent="0" algn="l" defTabSz="6858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  <m:r>
                                  <a:rPr lang="en-GB" sz="2400" b="0" i="1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en-GB" sz="2400" b="0" i="1" smtClean="0">
                                    <a:latin typeface="Cambria Math" panose="02040503050406030204" pitchFamily="18" charset="0"/>
                                  </a:rPr>
                                  <m:t>=2</m:t>
                                </m:r>
                                <m:r>
                                  <a:rPr lang="en-GB" sz="2400" b="0" i="1" smtClean="0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oMath>
                            </m:oMathPara>
                          </a14:m>
                          <a:endParaRPr lang="en-GB" sz="2400" dirty="0"/>
                        </a:p>
                        <a:p>
                          <a:endParaRPr lang="en-GB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sz="240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06716258"/>
                      </a:ext>
                    </a:extLst>
                  </a:tr>
                  <a:tr h="677093">
                    <a:tc>
                      <a:txBody>
                        <a:bodyPr/>
                        <a:lstStyle/>
                        <a:p>
                          <a:pPr marL="0" marR="0" indent="0" algn="l" defTabSz="6858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latin typeface="Cambria Math" panose="02040503050406030204" pitchFamily="18" charset="0"/>
                                  </a:rPr>
                                  <m:t>10</m:t>
                                </m:r>
                                <m:r>
                                  <a:rPr lang="en-GB" sz="2400" b="0" i="1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en-GB" sz="2400" b="0" i="1" smtClean="0">
                                    <a:latin typeface="Cambria Math" panose="02040503050406030204" pitchFamily="18" charset="0"/>
                                  </a:rPr>
                                  <m:t>=2</m:t>
                                </m:r>
                                <m:r>
                                  <a:rPr lang="en-GB" sz="2400" b="0" i="1" smtClean="0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oMath>
                            </m:oMathPara>
                          </a14:m>
                          <a:endParaRPr lang="en-GB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sz="240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sz="240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529988952"/>
                      </a:ext>
                    </a:extLst>
                  </a:tr>
                  <a:tr h="677093">
                    <a:tc>
                      <a:txBody>
                        <a:bodyPr/>
                        <a:lstStyle/>
                        <a:p>
                          <a:pPr marL="0" marR="0" indent="0" algn="l" defTabSz="6858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GB" sz="2400" b="0" i="1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en-GB" sz="2400" b="0" i="1" smtClean="0">
                                    <a:latin typeface="Cambria Math" panose="02040503050406030204" pitchFamily="18" charset="0"/>
                                  </a:rPr>
                                  <m:t>=10</m:t>
                                </m:r>
                                <m:r>
                                  <a:rPr lang="en-GB" sz="2400" b="0" i="1" smtClean="0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oMath>
                            </m:oMathPara>
                          </a14:m>
                          <a:endParaRPr lang="en-GB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sz="240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696382613"/>
                      </a:ext>
                    </a:extLst>
                  </a:tr>
                  <a:tr h="820803"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2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2400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sz="2400" b="0" i="1" smtClean="0">
                                        <a:latin typeface="Cambria Math" panose="02040503050406030204" pitchFamily="18" charset="0"/>
                                      </a:rPr>
                                      <m:t>5</m:t>
                                    </m:r>
                                  </m:den>
                                </m:f>
                                <m:r>
                                  <a:rPr lang="en-GB" sz="2400" b="0" i="1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en-GB" sz="2400" b="0" i="1" smtClean="0">
                                    <a:latin typeface="Cambria Math" panose="02040503050406030204" pitchFamily="18" charset="0"/>
                                  </a:rPr>
                                  <m:t>=3</m:t>
                                </m:r>
                                <m:r>
                                  <a:rPr lang="en-GB" sz="2400" b="0" i="1" smtClean="0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oMath>
                            </m:oMathPara>
                          </a14:m>
                          <a:endParaRPr lang="en-GB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182605305"/>
                      </a:ext>
                    </a:extLst>
                  </a:tr>
                  <a:tr h="677093"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latin typeface="Cambria Math" panose="02040503050406030204" pitchFamily="18" charset="0"/>
                                  </a:rPr>
                                  <m:t>0.1</m:t>
                                </m:r>
                                <m:r>
                                  <a:rPr lang="en-GB" sz="2400" b="0" i="1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en-GB" sz="2400" b="0" i="1" smtClean="0">
                                    <a:latin typeface="Cambria Math" panose="02040503050406030204" pitchFamily="18" charset="0"/>
                                  </a:rPr>
                                  <m:t>=2</m:t>
                                </m:r>
                                <m:r>
                                  <a:rPr lang="en-GB" sz="2400" b="0" i="1" smtClean="0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oMath>
                            </m:oMathPara>
                          </a14:m>
                          <a:endParaRPr lang="en-GB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311321345"/>
                      </a:ext>
                    </a:extLst>
                  </a:tr>
                  <a:tr h="677093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  <m:r>
                                  <a:rPr lang="en-GB" sz="2400" b="0" i="1" smtClean="0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  <m:r>
                                  <a:rPr lang="en-GB" sz="2400" b="0" i="1" smtClean="0">
                                    <a:latin typeface="Cambria Math" panose="02040503050406030204" pitchFamily="18" charset="0"/>
                                  </a:rPr>
                                  <m:t>−3</m:t>
                                </m:r>
                                <m:r>
                                  <a:rPr lang="en-GB" sz="2400" b="0" i="1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en-GB" sz="2400" b="0" i="1" smtClean="0">
                                    <a:latin typeface="Cambria Math" panose="02040503050406030204" pitchFamily="18" charset="0"/>
                                  </a:rPr>
                                  <m:t>=0</m:t>
                                </m:r>
                              </m:oMath>
                            </m:oMathPara>
                          </a14:m>
                          <a:endParaRPr lang="en-GB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159938317"/>
                      </a:ext>
                    </a:extLst>
                  </a:tr>
                  <a:tr h="677093">
                    <a:tc>
                      <a:txBody>
                        <a:bodyPr/>
                        <a:lstStyle/>
                        <a:p>
                          <a:pPr marL="0" marR="0" indent="0" algn="l" defTabSz="6858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0" i="1" smtClean="0"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  <m:r>
                                  <a:rPr lang="en-GB" sz="1800" b="0" i="1" smtClean="0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  <m:r>
                                  <a:rPr lang="en-GB" sz="1800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GB" sz="1800" b="0" i="1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en-GB" sz="1800" b="0" i="1" smtClean="0">
                                    <a:latin typeface="Cambria Math" panose="02040503050406030204" pitchFamily="18" charset="0"/>
                                  </a:rPr>
                                  <m:t>=3</m:t>
                                </m:r>
                                <m:r>
                                  <a:rPr lang="en-GB" sz="1800" b="0" i="1" smtClean="0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  <m:r>
                                  <a:rPr lang="en-GB" sz="1800" b="0" i="1" smtClean="0">
                                    <a:latin typeface="Cambria Math" panose="02040503050406030204" pitchFamily="18" charset="0"/>
                                  </a:rPr>
                                  <m:t>+4</m:t>
                                </m:r>
                                <m:r>
                                  <a:rPr lang="en-GB" sz="1800" b="0" i="1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oMath>
                            </m:oMathPara>
                          </a14:m>
                          <a:endParaRPr lang="en-GB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570938538"/>
                      </a:ext>
                    </a:extLst>
                  </a:tr>
                  <a:tr h="677093"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  <m:r>
                                  <a:rPr lang="en-GB" sz="2000" b="0" i="1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en-GB" sz="2000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GB" sz="2000" b="0" i="1" smtClean="0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  <m:r>
                                  <a:rPr lang="en-GB" sz="2000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GB" sz="2000" b="0" i="1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en-GB" sz="2000" b="0" i="1" smtClean="0">
                                    <a:latin typeface="Cambria Math" panose="02040503050406030204" pitchFamily="18" charset="0"/>
                                  </a:rPr>
                                  <m:t>+4</m:t>
                                </m:r>
                                <m:r>
                                  <a:rPr lang="en-GB" sz="2000" b="0" i="1" smtClean="0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oMath>
                            </m:oMathPara>
                          </a14:m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07356359"/>
                      </a:ext>
                    </a:extLst>
                  </a:tr>
                  <a:tr h="677093">
                    <a:tc>
                      <a:txBody>
                        <a:bodyPr/>
                        <a:lstStyle/>
                        <a:p>
                          <a:pPr marL="0" marR="0" indent="0" algn="l" defTabSz="6858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  <m:r>
                                  <a:rPr lang="en-GB" sz="1800" b="0" i="1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en-GB" sz="1800" b="0" i="1" smtClean="0">
                                    <a:latin typeface="Cambria Math" panose="02040503050406030204" pitchFamily="18" charset="0"/>
                                  </a:rPr>
                                  <m:t>−3</m:t>
                                </m:r>
                                <m:r>
                                  <a:rPr lang="en-GB" sz="1800" b="0" i="1" smtClean="0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  <m:r>
                                  <a:rPr lang="en-GB" sz="1800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GB" sz="1800" b="0" i="1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en-GB" sz="1800" b="0" i="1" smtClean="0">
                                    <a:latin typeface="Cambria Math" panose="02040503050406030204" pitchFamily="18" charset="0"/>
                                  </a:rPr>
                                  <m:t>+3</m:t>
                                </m:r>
                                <m:r>
                                  <a:rPr lang="en-GB" sz="1800" b="0" i="1" smtClean="0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oMath>
                            </m:oMathPara>
                          </a14:m>
                          <a:endParaRPr lang="en-GB" sz="1800" dirty="0"/>
                        </a:p>
                        <a:p>
                          <a:endParaRPr lang="en-GB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132261389"/>
                      </a:ext>
                    </a:extLst>
                  </a:tr>
                  <a:tr h="677093">
                    <a:tc>
                      <a:txBody>
                        <a:bodyPr/>
                        <a:lstStyle/>
                        <a:p>
                          <a:pPr marL="0" marR="0" indent="0" algn="l" defTabSz="6858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  <m:r>
                                  <a:rPr lang="en-GB" sz="1800" b="0" i="1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en-GB" sz="1800" b="0" i="1" smtClean="0">
                                    <a:latin typeface="Cambria Math" panose="02040503050406030204" pitchFamily="18" charset="0"/>
                                  </a:rPr>
                                  <m:t>−2</m:t>
                                </m:r>
                                <m:r>
                                  <a:rPr lang="en-GB" sz="1800" b="0" i="1" smtClean="0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  <m:r>
                                  <a:rPr lang="en-GB" sz="1800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GB" sz="1800" b="0" i="1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en-GB" sz="1800" b="0" i="1" smtClean="0">
                                    <a:latin typeface="Cambria Math" panose="02040503050406030204" pitchFamily="18" charset="0"/>
                                  </a:rPr>
                                  <m:t>+3</m:t>
                                </m:r>
                                <m:r>
                                  <a:rPr lang="en-GB" sz="1800" b="0" i="1" smtClean="0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oMath>
                            </m:oMathPara>
                          </a14:m>
                          <a:endParaRPr lang="en-GB" sz="1800" dirty="0"/>
                        </a:p>
                        <a:p>
                          <a:pPr marL="0" marR="0" indent="0" algn="l" defTabSz="6858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599982925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69492190"/>
                  </p:ext>
                </p:extLst>
              </p:nvPr>
            </p:nvGraphicFramePr>
            <p:xfrm>
              <a:off x="165100" y="177800"/>
              <a:ext cx="6553200" cy="941070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184400">
                      <a:extLst>
                        <a:ext uri="{9D8B030D-6E8A-4147-A177-3AD203B41FA5}">
                          <a16:colId xmlns:a16="http://schemas.microsoft.com/office/drawing/2014/main" val="1971310226"/>
                        </a:ext>
                      </a:extLst>
                    </a:gridCol>
                    <a:gridCol w="2184400">
                      <a:extLst>
                        <a:ext uri="{9D8B030D-6E8A-4147-A177-3AD203B41FA5}">
                          <a16:colId xmlns:a16="http://schemas.microsoft.com/office/drawing/2014/main" val="2754776963"/>
                        </a:ext>
                      </a:extLst>
                    </a:gridCol>
                    <a:gridCol w="2184400">
                      <a:extLst>
                        <a:ext uri="{9D8B030D-6E8A-4147-A177-3AD203B41FA5}">
                          <a16:colId xmlns:a16="http://schemas.microsoft.com/office/drawing/2014/main" val="825569651"/>
                        </a:ext>
                      </a:extLst>
                    </a:gridCol>
                  </a:tblGrid>
                  <a:tr h="73906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b="0" dirty="0" smtClean="0"/>
                            <a:t>Equation linking </a:t>
                          </a:r>
                        </a:p>
                        <a:p>
                          <a:pPr algn="ctr"/>
                          <a:r>
                            <a:rPr lang="en-GB" sz="2000" b="1" dirty="0" smtClean="0"/>
                            <a:t>a</a:t>
                          </a:r>
                          <a:r>
                            <a:rPr lang="en-GB" sz="2000" b="0" dirty="0" smtClean="0"/>
                            <a:t> and </a:t>
                          </a:r>
                          <a:r>
                            <a:rPr lang="en-GB" sz="2000" b="1" dirty="0" smtClean="0"/>
                            <a:t>b</a:t>
                          </a:r>
                          <a:endParaRPr lang="en-GB" sz="2000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0559" t="-4132" r="-101397" b="-11776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00000" t="-4132" r="-1114" b="-117768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039485437"/>
                      </a:ext>
                    </a:extLst>
                  </a:tr>
                  <a:tr h="69889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79" t="-109565" r="-200836" b="-113913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0559" t="-109565" r="-101397" b="-113913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00000" t="-109565" r="-1114" b="-113913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17025117"/>
                      </a:ext>
                    </a:extLst>
                  </a:tr>
                  <a:tr h="86759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79" t="-169718" r="-200836" b="-82253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93712345"/>
                      </a:ext>
                    </a:extLst>
                  </a:tr>
                  <a:tr h="86759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79" t="-267832" r="-200836" b="-71678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sz="240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06716258"/>
                      </a:ext>
                    </a:extLst>
                  </a:tr>
                  <a:tr h="67709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79" t="-473874" r="-200836" b="-82342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240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sz="240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529988952"/>
                      </a:ext>
                    </a:extLst>
                  </a:tr>
                  <a:tr h="67709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79" t="-573874" r="-200836" b="-72342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sz="240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696382613"/>
                      </a:ext>
                    </a:extLst>
                  </a:tr>
                  <a:tr h="82080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79" t="-558209" r="-200836" b="-49925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182605305"/>
                      </a:ext>
                    </a:extLst>
                  </a:tr>
                  <a:tr h="67709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79" t="-787500" r="-200836" b="-49732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311321345"/>
                      </a:ext>
                    </a:extLst>
                  </a:tr>
                  <a:tr h="67709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79" t="-895495" r="-200836" b="-40180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159938317"/>
                      </a:ext>
                    </a:extLst>
                  </a:tr>
                  <a:tr h="67709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79" t="-995495" r="-200836" b="-30180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570938538"/>
                      </a:ext>
                    </a:extLst>
                  </a:tr>
                  <a:tr h="67709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79" t="-1095495" r="-200836" b="-20180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07356359"/>
                      </a:ext>
                    </a:extLst>
                  </a:tr>
                  <a:tr h="67709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79" t="-1195495" r="-200836" b="-10180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132261389"/>
                      </a:ext>
                    </a:extLst>
                  </a:tr>
                  <a:tr h="67709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79" t="-1295495" r="-200836" b="-180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599982925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5412016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4">
                <a:extLst>
                  <a:ext uri="{FF2B5EF4-FFF2-40B4-BE49-F238E27FC236}">
                    <a16:creationId xmlns:a16="http://schemas.microsoft.com/office/drawing/2014/main" id="{8AA3D076-F6E5-AFBE-612C-235ED464BC2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54882668"/>
                  </p:ext>
                </p:extLst>
              </p:nvPr>
            </p:nvGraphicFramePr>
            <p:xfrm>
              <a:off x="217308" y="276242"/>
              <a:ext cx="6423384" cy="928499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605846">
                      <a:extLst>
                        <a:ext uri="{9D8B030D-6E8A-4147-A177-3AD203B41FA5}">
                          <a16:colId xmlns:a16="http://schemas.microsoft.com/office/drawing/2014/main" val="1789814367"/>
                        </a:ext>
                      </a:extLst>
                    </a:gridCol>
                    <a:gridCol w="1605846">
                      <a:extLst>
                        <a:ext uri="{9D8B030D-6E8A-4147-A177-3AD203B41FA5}">
                          <a16:colId xmlns:a16="http://schemas.microsoft.com/office/drawing/2014/main" val="3125394489"/>
                        </a:ext>
                      </a:extLst>
                    </a:gridCol>
                    <a:gridCol w="1605846">
                      <a:extLst>
                        <a:ext uri="{9D8B030D-6E8A-4147-A177-3AD203B41FA5}">
                          <a16:colId xmlns:a16="http://schemas.microsoft.com/office/drawing/2014/main" val="335118776"/>
                        </a:ext>
                      </a:extLst>
                    </a:gridCol>
                    <a:gridCol w="1605846">
                      <a:extLst>
                        <a:ext uri="{9D8B030D-6E8A-4147-A177-3AD203B41FA5}">
                          <a16:colId xmlns:a16="http://schemas.microsoft.com/office/drawing/2014/main" val="3825461577"/>
                        </a:ext>
                      </a:extLst>
                    </a:gridCol>
                  </a:tblGrid>
                  <a:tr h="499981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200" i="1" dirty="0" smtClean="0">
                                    <a:latin typeface="Cambria Math" panose="02040503050406030204" pitchFamily="18" charset="0"/>
                                  </a:rPr>
                                  <m:t>𝐸𝑥𝑝𝑟𝑒𝑠𝑠𝑖𝑜𝑛</m:t>
                                </m:r>
                              </m:oMath>
                            </m:oMathPara>
                          </a14:m>
                          <a:endParaRPr lang="en-GB" sz="120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200" i="1" dirty="0" smtClean="0">
                                    <a:latin typeface="Cambria Math" panose="02040503050406030204" pitchFamily="18" charset="0"/>
                                  </a:rPr>
                                  <m:t>𝐹𝑎𝑐𝑡𝑜𝑟𝑖𝑠𝑒𝑑</m:t>
                                </m:r>
                              </m:oMath>
                            </m:oMathPara>
                          </a14:m>
                          <a:endParaRPr lang="en-GB" sz="120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r>
                                  <a:rPr lang="en-GB" sz="900" b="0" i="1" dirty="0" smtClean="0">
                                    <a:latin typeface="Cambria Math" panose="02040503050406030204" pitchFamily="18" charset="0"/>
                                  </a:rPr>
                                  <m:t>𝑅𝑒𝑙𝑎𝑡𝑖𝑜𝑛𝑠h𝑖𝑝</m:t>
                                </m:r>
                                <m:r>
                                  <a:rPr lang="en-GB" sz="900" b="0" i="1" dirty="0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900" b="0" i="1" dirty="0" smtClean="0">
                                    <a:latin typeface="Cambria Math" panose="02040503050406030204" pitchFamily="18" charset="0"/>
                                  </a:rPr>
                                  <m:t>𝑏𝑒𝑡𝑤𝑒𝑒𝑛</m:t>
                                </m:r>
                                <m:r>
                                  <a:rPr lang="en-GB" sz="900" b="0" i="1" dirty="0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900" b="0" i="1" dirty="0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900" b="0" i="1" dirty="0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900" b="0" i="1" dirty="0" smtClean="0">
                                    <a:latin typeface="Cambria Math" panose="02040503050406030204" pitchFamily="18" charset="0"/>
                                  </a:rPr>
                                  <m:t>𝑎𝑛𝑑</m:t>
                                </m:r>
                                <m:r>
                                  <a:rPr lang="en-GB" sz="900" b="0" i="1" dirty="0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900" b="0" i="1" dirty="0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GB" sz="900" b="0" i="1" dirty="0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</m:oMath>
                            </m:oMathPara>
                          </a14:m>
                          <a:endParaRPr lang="en-GB" sz="900" b="0" i="1" dirty="0">
                            <a:latin typeface="Cambria Math" panose="02040503050406030204" pitchFamily="18" charset="0"/>
                          </a:endParaRP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r>
                                  <a:rPr lang="en-GB" sz="900" b="0" i="1" dirty="0" smtClean="0">
                                    <a:latin typeface="Cambria Math" panose="02040503050406030204" pitchFamily="18" charset="0"/>
                                  </a:rPr>
                                  <m:t>𝑤h𝑒𝑛</m:t>
                                </m:r>
                                <m:r>
                                  <a:rPr lang="en-GB" sz="900" b="0" i="1" dirty="0" smtClean="0">
                                    <a:latin typeface="Cambria Math" panose="02040503050406030204" pitchFamily="18" charset="0"/>
                                  </a:rPr>
                                  <m:t>=0</m:t>
                                </m:r>
                              </m:oMath>
                            </m:oMathPara>
                          </a14:m>
                          <a:endParaRPr lang="en-GB" sz="900" b="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200" i="1" dirty="0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1200" i="1" dirty="0" smtClean="0">
                                    <a:latin typeface="Cambria Math" panose="02040503050406030204" pitchFamily="18" charset="0"/>
                                  </a:rPr>
                                  <m:t>:</m:t>
                                </m:r>
                                <m:r>
                                  <a:rPr lang="en-GB" sz="1200" i="1" dirty="0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GB" sz="1200" i="1" dirty="0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1200" i="1" dirty="0" smtClean="0">
                                    <a:latin typeface="Cambria Math" panose="02040503050406030204" pitchFamily="18" charset="0"/>
                                  </a:rPr>
                                  <m:t>𝑤h𝑒𝑛</m:t>
                                </m:r>
                                <m:r>
                                  <a:rPr lang="en-GB" sz="1200" i="1" dirty="0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1200" i="1" dirty="0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1200" i="1" dirty="0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GB" sz="1200" i="1" dirty="0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GB" sz="1200" i="1" dirty="0" smtClean="0">
                                    <a:latin typeface="Cambria Math" panose="02040503050406030204" pitchFamily="18" charset="0"/>
                                  </a:rPr>
                                  <m:t>&gt;0</m:t>
                                </m:r>
                              </m:oMath>
                            </m:oMathPara>
                          </a14:m>
                          <a:endParaRPr lang="en-GB" sz="1200" dirty="0"/>
                        </a:p>
                      </a:txBody>
                      <a:tcPr marL="43827" marR="43827" marT="21913" marB="21913"/>
                    </a:tc>
                    <a:extLst>
                      <a:ext uri="{0D108BD9-81ED-4DB2-BD59-A6C34878D82A}">
                        <a16:rowId xmlns:a16="http://schemas.microsoft.com/office/drawing/2014/main" val="4013801698"/>
                      </a:ext>
                    </a:extLst>
                  </a:tr>
                  <a:tr h="462452"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</m:d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=−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oMath>
                            </m:oMathPara>
                          </a14:m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/>
                            <a:t>No solution</a:t>
                          </a:r>
                        </a:p>
                      </a:txBody>
                      <a:tcPr marL="43827" marR="43827" marT="21913" marB="21913"/>
                    </a:tc>
                    <a:extLst>
                      <a:ext uri="{0D108BD9-81ED-4DB2-BD59-A6C34878D82A}">
                        <a16:rowId xmlns:a16="http://schemas.microsoft.com/office/drawing/2014/main" val="4220079815"/>
                      </a:ext>
                    </a:extLst>
                  </a:tr>
                  <a:tr h="462452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p>
                                  <m:sSupPr>
                                    <m:ctrlP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p>
                                    <m: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𝑜𝑟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=−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oMath>
                            </m:oMathPara>
                          </a14:m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extLst>
                      <a:ext uri="{0D108BD9-81ED-4DB2-BD59-A6C34878D82A}">
                        <a16:rowId xmlns:a16="http://schemas.microsoft.com/office/drawing/2014/main" val="4100153774"/>
                      </a:ext>
                    </a:extLst>
                  </a:tr>
                  <a:tr h="462452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−2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𝑥𝑦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p>
                                  <m:sSupPr>
                                    <m:ctrlP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p>
                                    <m: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extLst>
                      <a:ext uri="{0D108BD9-81ED-4DB2-BD59-A6C34878D82A}">
                        <a16:rowId xmlns:a16="http://schemas.microsoft.com/office/drawing/2014/main" val="1220313734"/>
                      </a:ext>
                    </a:extLst>
                  </a:tr>
                  <a:tr h="462452"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(2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)(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=−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𝑜𝑟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 2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oMath>
                            </m:oMathPara>
                          </a14:m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r>
                                <a:rPr lang="en-GB" sz="105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sz="1050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en-GB" sz="105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1050" b="0" i="1" smtClean="0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num>
                                <m:den>
                                  <m:r>
                                    <a:rPr lang="en-GB" sz="105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oMath>
                          </a14:m>
                          <a:r>
                            <a:rPr lang="en-GB" sz="1050" dirty="0"/>
                            <a:t> so </a:t>
                          </a:r>
                          <a14:m>
                            <m:oMath xmlns:m="http://schemas.openxmlformats.org/officeDocument/2006/math">
                              <m:r>
                                <a:rPr lang="en-GB" sz="105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sz="1050" b="0" i="1" smtClean="0">
                                  <a:latin typeface="Cambria Math" panose="02040503050406030204" pitchFamily="18" charset="0"/>
                                </a:rPr>
                                <m:t>:</m:t>
                              </m:r>
                              <m:r>
                                <a:rPr lang="en-GB" sz="105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GB" sz="1050" b="0" i="1" smtClean="0">
                                  <a:latin typeface="Cambria Math" panose="02040503050406030204" pitchFamily="18" charset="0"/>
                                </a:rPr>
                                <m:t>=1:2</m:t>
                              </m:r>
                            </m:oMath>
                          </a14:m>
                          <a:endParaRPr lang="en-GB" sz="1050" dirty="0"/>
                        </a:p>
                      </a:txBody>
                      <a:tcPr marL="43827" marR="43827" marT="21913" marB="21913"/>
                    </a:tc>
                    <a:extLst>
                      <a:ext uri="{0D108BD9-81ED-4DB2-BD59-A6C34878D82A}">
                        <a16:rowId xmlns:a16="http://schemas.microsoft.com/office/drawing/2014/main" val="2338536143"/>
                      </a:ext>
                    </a:extLst>
                  </a:tr>
                  <a:tr h="462452"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(2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)(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extLst>
                      <a:ext uri="{0D108BD9-81ED-4DB2-BD59-A6C34878D82A}">
                        <a16:rowId xmlns:a16="http://schemas.microsoft.com/office/drawing/2014/main" val="521188452"/>
                      </a:ext>
                    </a:extLst>
                  </a:tr>
                  <a:tr h="462452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sSup>
                                  <m:sSupPr>
                                    <m:ctrlP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−3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𝑥𝑦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p>
                                  <m:sSupPr>
                                    <m:ctrlP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p>
                                    <m: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1:1 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𝑜𝑟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 1:2</m:t>
                                </m:r>
                              </m:oMath>
                            </m:oMathPara>
                          </a14:m>
                          <a:endParaRPr lang="en-GB" sz="1050" dirty="0"/>
                        </a:p>
                      </a:txBody>
                      <a:tcPr marL="43827" marR="43827" marT="21913" marB="21913"/>
                    </a:tc>
                    <a:extLst>
                      <a:ext uri="{0D108BD9-81ED-4DB2-BD59-A6C34878D82A}">
                        <a16:rowId xmlns:a16="http://schemas.microsoft.com/office/drawing/2014/main" val="2520736169"/>
                      </a:ext>
                    </a:extLst>
                  </a:tr>
                  <a:tr h="462452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sSup>
                                  <m:sSupPr>
                                    <m:ctrlP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+5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𝑥𝑦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+2</m:t>
                                </m:r>
                                <m:sSup>
                                  <m:sSupPr>
                                    <m:ctrlP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p>
                                    <m: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6858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050" dirty="0"/>
                            <a:t>No solutions</a:t>
                          </a:r>
                        </a:p>
                      </a:txBody>
                      <a:tcPr marL="43827" marR="43827" marT="21913" marB="21913"/>
                    </a:tc>
                    <a:extLst>
                      <a:ext uri="{0D108BD9-81ED-4DB2-BD59-A6C34878D82A}">
                        <a16:rowId xmlns:a16="http://schemas.microsoft.com/office/drawing/2014/main" val="1488615832"/>
                      </a:ext>
                    </a:extLst>
                  </a:tr>
                  <a:tr h="462452">
                    <a:tc>
                      <a:txBody>
                        <a:bodyPr/>
                        <a:lstStyle/>
                        <a:p>
                          <a:pPr marL="0" marR="0" lvl="0" indent="0" algn="ctr" defTabSz="6858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sSup>
                                  <m:sSupPr>
                                    <m:ctrlP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+5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𝑥𝑦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+3</m:t>
                                </m:r>
                                <m:sSup>
                                  <m:sSupPr>
                                    <m:ctrlP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p>
                                    <m: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6858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050" dirty="0"/>
                            <a:t>No solutions</a:t>
                          </a:r>
                        </a:p>
                      </a:txBody>
                      <a:tcPr marL="43827" marR="43827" marT="21913" marB="21913"/>
                    </a:tc>
                    <a:extLst>
                      <a:ext uri="{0D108BD9-81ED-4DB2-BD59-A6C34878D82A}">
                        <a16:rowId xmlns:a16="http://schemas.microsoft.com/office/drawing/2014/main" val="1292342207"/>
                      </a:ext>
                    </a:extLst>
                  </a:tr>
                  <a:tr h="462452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sSup>
                                  <m:sSupPr>
                                    <m:ctrlP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+7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𝑥𝑦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+3</m:t>
                                </m:r>
                                <m:sSup>
                                  <m:sSupPr>
                                    <m:ctrlP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p>
                                    <m: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6858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050" dirty="0"/>
                            <a:t>No solutions</a:t>
                          </a:r>
                        </a:p>
                      </a:txBody>
                      <a:tcPr marL="43827" marR="43827" marT="21913" marB="21913"/>
                    </a:tc>
                    <a:extLst>
                      <a:ext uri="{0D108BD9-81ED-4DB2-BD59-A6C34878D82A}">
                        <a16:rowId xmlns:a16="http://schemas.microsoft.com/office/drawing/2014/main" val="1745221629"/>
                      </a:ext>
                    </a:extLst>
                  </a:tr>
                  <a:tr h="462452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sSup>
                                  <m:sSupPr>
                                    <m:ctrlP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−3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𝑥𝑦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−2</m:t>
                                </m:r>
                                <m:sSup>
                                  <m:sSupPr>
                                    <m:ctrlP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p>
                                    <m: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extLst>
                      <a:ext uri="{0D108BD9-81ED-4DB2-BD59-A6C34878D82A}">
                        <a16:rowId xmlns:a16="http://schemas.microsoft.com/office/drawing/2014/main" val="3297726972"/>
                      </a:ext>
                    </a:extLst>
                  </a:tr>
                  <a:tr h="462452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sSup>
                                  <m:sSupPr>
                                    <m:ctrlP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+13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𝑥𝑦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+15</m:t>
                                </m:r>
                                <m:sSup>
                                  <m:sSupPr>
                                    <m:ctrlP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p>
                                    <m: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6858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050" dirty="0"/>
                            <a:t>No solutions</a:t>
                          </a:r>
                        </a:p>
                      </a:txBody>
                      <a:tcPr marL="43827" marR="43827" marT="21913" marB="21913"/>
                    </a:tc>
                    <a:extLst>
                      <a:ext uri="{0D108BD9-81ED-4DB2-BD59-A6C34878D82A}">
                        <a16:rowId xmlns:a16="http://schemas.microsoft.com/office/drawing/2014/main" val="1469580164"/>
                      </a:ext>
                    </a:extLst>
                  </a:tr>
                  <a:tr h="462452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sSup>
                                  <m:sSupPr>
                                    <m:ctrlP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−7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𝑥𝑦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−15</m:t>
                                </m:r>
                                <m:sSup>
                                  <m:sSupPr>
                                    <m:ctrlP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p>
                                    <m: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=−3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𝑎𝑛𝑑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          </m:t>
                                </m:r>
                              </m:oMath>
                            </m:oMathPara>
                          </a14:m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extLst>
                      <a:ext uri="{0D108BD9-81ED-4DB2-BD59-A6C34878D82A}">
                        <a16:rowId xmlns:a16="http://schemas.microsoft.com/office/drawing/2014/main" val="2503038121"/>
                      </a:ext>
                    </a:extLst>
                  </a:tr>
                  <a:tr h="462452"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oMath>
                            </m:oMathPara>
                          </a14:m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extLst>
                      <a:ext uri="{0D108BD9-81ED-4DB2-BD59-A6C34878D82A}">
                        <a16:rowId xmlns:a16="http://schemas.microsoft.com/office/drawing/2014/main" val="1403027103"/>
                      </a:ext>
                    </a:extLst>
                  </a:tr>
                  <a:tr h="462452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sSup>
                                  <m:sSupPr>
                                    <m:ctrlP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−5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𝑥𝑦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−12</m:t>
                                </m:r>
                                <m:sSup>
                                  <m:sSupPr>
                                    <m:ctrlP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p>
                                    <m: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4:1</m:t>
                                </m:r>
                              </m:oMath>
                            </m:oMathPara>
                          </a14:m>
                          <a:endParaRPr lang="en-GB" sz="1050" dirty="0"/>
                        </a:p>
                      </a:txBody>
                      <a:tcPr marL="43827" marR="43827" marT="21913" marB="21913"/>
                    </a:tc>
                    <a:extLst>
                      <a:ext uri="{0D108BD9-81ED-4DB2-BD59-A6C34878D82A}">
                        <a16:rowId xmlns:a16="http://schemas.microsoft.com/office/drawing/2014/main" val="1946904948"/>
                      </a:ext>
                    </a:extLst>
                  </a:tr>
                  <a:tr h="449019"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=−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𝑎𝑛𝑑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  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=5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            </m:t>
                                </m:r>
                              </m:oMath>
                            </m:oMathPara>
                          </a14:m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5:1</m:t>
                                </m:r>
                              </m:oMath>
                            </m:oMathPara>
                          </a14:m>
                          <a:endParaRPr lang="en-GB" sz="1050" dirty="0"/>
                        </a:p>
                      </a:txBody>
                      <a:tcPr marL="43827" marR="43827" marT="21913" marB="21913"/>
                    </a:tc>
                    <a:extLst>
                      <a:ext uri="{0D108BD9-81ED-4DB2-BD59-A6C34878D82A}">
                        <a16:rowId xmlns:a16="http://schemas.microsoft.com/office/drawing/2014/main" val="2441028459"/>
                      </a:ext>
                    </a:extLst>
                  </a:tr>
                  <a:tr h="462452"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=−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𝑎𝑛𝑑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                            </m:t>
                                </m:r>
                              </m:oMath>
                            </m:oMathPara>
                          </a14:m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1:5</m:t>
                                </m:r>
                              </m:oMath>
                            </m:oMathPara>
                          </a14:m>
                          <a:endParaRPr lang="en-GB" sz="1050" dirty="0"/>
                        </a:p>
                      </a:txBody>
                      <a:tcPr marL="43827" marR="43827" marT="21913" marB="21913"/>
                    </a:tc>
                    <a:extLst>
                      <a:ext uri="{0D108BD9-81ED-4DB2-BD59-A6C34878D82A}">
                        <a16:rowId xmlns:a16="http://schemas.microsoft.com/office/drawing/2014/main" val="3509921903"/>
                      </a:ext>
                    </a:extLst>
                  </a:tr>
                  <a:tr h="462452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  <m:sSup>
                                  <m:sSupPr>
                                    <m:ctrlP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−7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𝑥𝑦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−20</m:t>
                                </m:r>
                                <m:sSup>
                                  <m:sSupPr>
                                    <m:ctrlP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p>
                                    <m: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extLst>
                      <a:ext uri="{0D108BD9-81ED-4DB2-BD59-A6C34878D82A}">
                        <a16:rowId xmlns:a16="http://schemas.microsoft.com/office/drawing/2014/main" val="442793666"/>
                      </a:ext>
                    </a:extLst>
                  </a:tr>
                  <a:tr h="312254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sSup>
                                  <m:sSupPr>
                                    <m:ctrlP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=3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𝑥𝑦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p>
                                  <m:sSupPr>
                                    <m:ctrlP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p>
                                    <m: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    (                )(                )=0</m:t>
                                </m:r>
                              </m:oMath>
                            </m:oMathPara>
                          </a14:m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extLst>
                      <a:ext uri="{0D108BD9-81ED-4DB2-BD59-A6C34878D82A}">
                        <a16:rowId xmlns:a16="http://schemas.microsoft.com/office/drawing/2014/main" val="340499139"/>
                      </a:ext>
                    </a:extLst>
                  </a:tr>
                  <a:tr h="312254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  <m:sSup>
                                  <m:sSupPr>
                                    <m:ctrlP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=6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𝑥𝑦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p>
                                  <m:sSupPr>
                                    <m:ctrlP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p>
                                    <m: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 (                )(                )=0</m:t>
                                </m:r>
                              </m:oMath>
                            </m:oMathPara>
                          </a14:m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𝑜𝑟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    1:2</m:t>
                                </m:r>
                              </m:oMath>
                            </m:oMathPara>
                          </a14:m>
                          <a:endParaRPr lang="en-GB" sz="1050" dirty="0"/>
                        </a:p>
                      </a:txBody>
                      <a:tcPr marL="43827" marR="43827" marT="21913" marB="21913"/>
                    </a:tc>
                    <a:extLst>
                      <a:ext uri="{0D108BD9-81ED-4DB2-BD59-A6C34878D82A}">
                        <a16:rowId xmlns:a16="http://schemas.microsoft.com/office/drawing/2014/main" val="1519411305"/>
                      </a:ext>
                    </a:extLst>
                  </a:tr>
                  <a:tr h="312254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sSup>
                                  <m:sSupPr>
                                    <m:ctrlP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𝑎𝑥𝑦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𝑏𝑥𝑦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  <m:sSup>
                                  <m:sSupPr>
                                    <m:ctrlP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p>
                                    <m: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extLst>
                      <a:ext uri="{0D108BD9-81ED-4DB2-BD59-A6C34878D82A}">
                        <a16:rowId xmlns:a16="http://schemas.microsoft.com/office/drawing/2014/main" val="150353669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4">
                <a:extLst>
                  <a:ext uri="{FF2B5EF4-FFF2-40B4-BE49-F238E27FC236}">
                    <a16:creationId xmlns:a16="http://schemas.microsoft.com/office/drawing/2014/main" id="{8AA3D076-F6E5-AFBE-612C-235ED464BC2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54882668"/>
                  </p:ext>
                </p:extLst>
              </p:nvPr>
            </p:nvGraphicFramePr>
            <p:xfrm>
              <a:off x="217308" y="276242"/>
              <a:ext cx="6423384" cy="928499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605846">
                      <a:extLst>
                        <a:ext uri="{9D8B030D-6E8A-4147-A177-3AD203B41FA5}">
                          <a16:colId xmlns:a16="http://schemas.microsoft.com/office/drawing/2014/main" val="1789814367"/>
                        </a:ext>
                      </a:extLst>
                    </a:gridCol>
                    <a:gridCol w="1605846">
                      <a:extLst>
                        <a:ext uri="{9D8B030D-6E8A-4147-A177-3AD203B41FA5}">
                          <a16:colId xmlns:a16="http://schemas.microsoft.com/office/drawing/2014/main" val="3125394489"/>
                        </a:ext>
                      </a:extLst>
                    </a:gridCol>
                    <a:gridCol w="1605846">
                      <a:extLst>
                        <a:ext uri="{9D8B030D-6E8A-4147-A177-3AD203B41FA5}">
                          <a16:colId xmlns:a16="http://schemas.microsoft.com/office/drawing/2014/main" val="335118776"/>
                        </a:ext>
                      </a:extLst>
                    </a:gridCol>
                    <a:gridCol w="1605846">
                      <a:extLst>
                        <a:ext uri="{9D8B030D-6E8A-4147-A177-3AD203B41FA5}">
                          <a16:colId xmlns:a16="http://schemas.microsoft.com/office/drawing/2014/main" val="3825461577"/>
                        </a:ext>
                      </a:extLst>
                    </a:gridCol>
                  </a:tblGrid>
                  <a:tr h="49998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3827" marR="43827" marT="21913" marB="21913">
                        <a:blipFill>
                          <a:blip r:embed="rId2"/>
                          <a:stretch>
                            <a:fillRect l="-379" t="-1220" r="-301136" b="-176097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3827" marR="43827" marT="21913" marB="21913">
                        <a:blipFill>
                          <a:blip r:embed="rId2"/>
                          <a:stretch>
                            <a:fillRect l="-100379" t="-1220" r="-201136" b="-176097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3827" marR="43827" marT="21913" marB="21913">
                        <a:blipFill>
                          <a:blip r:embed="rId2"/>
                          <a:stretch>
                            <a:fillRect l="-201141" t="-1220" r="-101901" b="-176097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3827" marR="43827" marT="21913" marB="21913">
                        <a:blipFill>
                          <a:blip r:embed="rId2"/>
                          <a:stretch>
                            <a:fillRect l="-300000" t="-1220" r="-1515" b="-176097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013801698"/>
                      </a:ext>
                    </a:extLst>
                  </a:tr>
                  <a:tr h="462452"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3827" marR="43827" marT="21913" marB="21913">
                        <a:blipFill>
                          <a:blip r:embed="rId2"/>
                          <a:stretch>
                            <a:fillRect l="-100379" t="-109211" r="-201136" b="-18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3827" marR="43827" marT="21913" marB="21913">
                        <a:blipFill>
                          <a:blip r:embed="rId2"/>
                          <a:stretch>
                            <a:fillRect l="-201141" t="-109211" r="-101901" b="-18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/>
                            <a:t>No solution</a:t>
                          </a:r>
                        </a:p>
                      </a:txBody>
                      <a:tcPr marL="43827" marR="43827" marT="21913" marB="21913"/>
                    </a:tc>
                    <a:extLst>
                      <a:ext uri="{0D108BD9-81ED-4DB2-BD59-A6C34878D82A}">
                        <a16:rowId xmlns:a16="http://schemas.microsoft.com/office/drawing/2014/main" val="4220079815"/>
                      </a:ext>
                    </a:extLst>
                  </a:tr>
                  <a:tr h="46245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3827" marR="43827" marT="21913" marB="21913">
                        <a:blipFill>
                          <a:blip r:embed="rId2"/>
                          <a:stretch>
                            <a:fillRect l="-379" t="-209211" r="-301136" b="-17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3827" marR="43827" marT="21913" marB="21913">
                        <a:blipFill>
                          <a:blip r:embed="rId2"/>
                          <a:stretch>
                            <a:fillRect l="-201141" t="-209211" r="-101901" b="-17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extLst>
                      <a:ext uri="{0D108BD9-81ED-4DB2-BD59-A6C34878D82A}">
                        <a16:rowId xmlns:a16="http://schemas.microsoft.com/office/drawing/2014/main" val="4100153774"/>
                      </a:ext>
                    </a:extLst>
                  </a:tr>
                  <a:tr h="46245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3827" marR="43827" marT="21913" marB="21913">
                        <a:blipFill>
                          <a:blip r:embed="rId2"/>
                          <a:stretch>
                            <a:fillRect l="-379" t="-309211" r="-301136" b="-16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extLst>
                      <a:ext uri="{0D108BD9-81ED-4DB2-BD59-A6C34878D82A}">
                        <a16:rowId xmlns:a16="http://schemas.microsoft.com/office/drawing/2014/main" val="1220313734"/>
                      </a:ext>
                    </a:extLst>
                  </a:tr>
                  <a:tr h="462452"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3827" marR="43827" marT="21913" marB="21913">
                        <a:blipFill>
                          <a:blip r:embed="rId2"/>
                          <a:stretch>
                            <a:fillRect l="-100379" t="-409211" r="-201136" b="-15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3827" marR="43827" marT="21913" marB="21913">
                        <a:blipFill>
                          <a:blip r:embed="rId2"/>
                          <a:stretch>
                            <a:fillRect l="-201141" t="-409211" r="-101901" b="-15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3827" marR="43827" marT="21913" marB="21913">
                        <a:blipFill>
                          <a:blip r:embed="rId2"/>
                          <a:stretch>
                            <a:fillRect l="-300000" t="-409211" r="-1515" b="-15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38536143"/>
                      </a:ext>
                    </a:extLst>
                  </a:tr>
                  <a:tr h="462452"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3827" marR="43827" marT="21913" marB="21913">
                        <a:blipFill>
                          <a:blip r:embed="rId2"/>
                          <a:stretch>
                            <a:fillRect l="-100379" t="-509211" r="-201136" b="-14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extLst>
                      <a:ext uri="{0D108BD9-81ED-4DB2-BD59-A6C34878D82A}">
                        <a16:rowId xmlns:a16="http://schemas.microsoft.com/office/drawing/2014/main" val="521188452"/>
                      </a:ext>
                    </a:extLst>
                  </a:tr>
                  <a:tr h="46245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3827" marR="43827" marT="21913" marB="21913">
                        <a:blipFill>
                          <a:blip r:embed="rId2"/>
                          <a:stretch>
                            <a:fillRect l="-379" t="-617333" r="-301136" b="-1318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3827" marR="43827" marT="21913" marB="21913">
                        <a:blipFill>
                          <a:blip r:embed="rId2"/>
                          <a:stretch>
                            <a:fillRect l="-300000" t="-617333" r="-1515" b="-1318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20736169"/>
                      </a:ext>
                    </a:extLst>
                  </a:tr>
                  <a:tr h="46245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3827" marR="43827" marT="21913" marB="21913">
                        <a:blipFill>
                          <a:blip r:embed="rId2"/>
                          <a:stretch>
                            <a:fillRect l="-379" t="-707895" r="-301136" b="-120131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6858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050" dirty="0"/>
                            <a:t>No solutions</a:t>
                          </a:r>
                        </a:p>
                      </a:txBody>
                      <a:tcPr marL="43827" marR="43827" marT="21913" marB="21913"/>
                    </a:tc>
                    <a:extLst>
                      <a:ext uri="{0D108BD9-81ED-4DB2-BD59-A6C34878D82A}">
                        <a16:rowId xmlns:a16="http://schemas.microsoft.com/office/drawing/2014/main" val="1488615832"/>
                      </a:ext>
                    </a:extLst>
                  </a:tr>
                  <a:tr h="46245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3827" marR="43827" marT="21913" marB="21913">
                        <a:blipFill>
                          <a:blip r:embed="rId2"/>
                          <a:stretch>
                            <a:fillRect l="-379" t="-807895" r="-301136" b="-110131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6858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050" dirty="0"/>
                            <a:t>No solutions</a:t>
                          </a:r>
                        </a:p>
                      </a:txBody>
                      <a:tcPr marL="43827" marR="43827" marT="21913" marB="21913"/>
                    </a:tc>
                    <a:extLst>
                      <a:ext uri="{0D108BD9-81ED-4DB2-BD59-A6C34878D82A}">
                        <a16:rowId xmlns:a16="http://schemas.microsoft.com/office/drawing/2014/main" val="1292342207"/>
                      </a:ext>
                    </a:extLst>
                  </a:tr>
                  <a:tr h="46245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3827" marR="43827" marT="21913" marB="21913">
                        <a:blipFill>
                          <a:blip r:embed="rId2"/>
                          <a:stretch>
                            <a:fillRect l="-379" t="-907895" r="-301136" b="-100131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6858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050" dirty="0"/>
                            <a:t>No solutions</a:t>
                          </a:r>
                        </a:p>
                      </a:txBody>
                      <a:tcPr marL="43827" marR="43827" marT="21913" marB="21913"/>
                    </a:tc>
                    <a:extLst>
                      <a:ext uri="{0D108BD9-81ED-4DB2-BD59-A6C34878D82A}">
                        <a16:rowId xmlns:a16="http://schemas.microsoft.com/office/drawing/2014/main" val="1745221629"/>
                      </a:ext>
                    </a:extLst>
                  </a:tr>
                  <a:tr h="46245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3827" marR="43827" marT="21913" marB="21913">
                        <a:blipFill>
                          <a:blip r:embed="rId2"/>
                          <a:stretch>
                            <a:fillRect l="-379" t="-1007895" r="-301136" b="-90131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extLst>
                      <a:ext uri="{0D108BD9-81ED-4DB2-BD59-A6C34878D82A}">
                        <a16:rowId xmlns:a16="http://schemas.microsoft.com/office/drawing/2014/main" val="3297726972"/>
                      </a:ext>
                    </a:extLst>
                  </a:tr>
                  <a:tr h="46245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3827" marR="43827" marT="21913" marB="21913">
                        <a:blipFill>
                          <a:blip r:embed="rId2"/>
                          <a:stretch>
                            <a:fillRect l="-379" t="-1107895" r="-301136" b="-80131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6858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050" dirty="0"/>
                            <a:t>No solutions</a:t>
                          </a:r>
                        </a:p>
                      </a:txBody>
                      <a:tcPr marL="43827" marR="43827" marT="21913" marB="21913"/>
                    </a:tc>
                    <a:extLst>
                      <a:ext uri="{0D108BD9-81ED-4DB2-BD59-A6C34878D82A}">
                        <a16:rowId xmlns:a16="http://schemas.microsoft.com/office/drawing/2014/main" val="1469580164"/>
                      </a:ext>
                    </a:extLst>
                  </a:tr>
                  <a:tr h="46245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3827" marR="43827" marT="21913" marB="21913">
                        <a:blipFill>
                          <a:blip r:embed="rId2"/>
                          <a:stretch>
                            <a:fillRect l="-379" t="-1207895" r="-301136" b="-70131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3827" marR="43827" marT="21913" marB="21913">
                        <a:blipFill>
                          <a:blip r:embed="rId2"/>
                          <a:stretch>
                            <a:fillRect l="-201141" t="-1207895" r="-101901" b="-70131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extLst>
                      <a:ext uri="{0D108BD9-81ED-4DB2-BD59-A6C34878D82A}">
                        <a16:rowId xmlns:a16="http://schemas.microsoft.com/office/drawing/2014/main" val="2503038121"/>
                      </a:ext>
                    </a:extLst>
                  </a:tr>
                  <a:tr h="462452"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3827" marR="43827" marT="21913" marB="21913">
                        <a:blipFill>
                          <a:blip r:embed="rId2"/>
                          <a:stretch>
                            <a:fillRect l="-201141" t="-1307895" r="-101901" b="-60131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extLst>
                      <a:ext uri="{0D108BD9-81ED-4DB2-BD59-A6C34878D82A}">
                        <a16:rowId xmlns:a16="http://schemas.microsoft.com/office/drawing/2014/main" val="1403027103"/>
                      </a:ext>
                    </a:extLst>
                  </a:tr>
                  <a:tr h="46245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3827" marR="43827" marT="21913" marB="21913">
                        <a:blipFill>
                          <a:blip r:embed="rId2"/>
                          <a:stretch>
                            <a:fillRect l="-379" t="-1407895" r="-301136" b="-50131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3827" marR="43827" marT="21913" marB="21913">
                        <a:blipFill>
                          <a:blip r:embed="rId2"/>
                          <a:stretch>
                            <a:fillRect l="-300000" t="-1407895" r="-1515" b="-50131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946904948"/>
                      </a:ext>
                    </a:extLst>
                  </a:tr>
                  <a:tr h="449019"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3827" marR="43827" marT="21913" marB="21913">
                        <a:blipFill>
                          <a:blip r:embed="rId2"/>
                          <a:stretch>
                            <a:fillRect l="-201141" t="-1569863" r="-101901" b="-4219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3827" marR="43827" marT="21913" marB="21913">
                        <a:blipFill>
                          <a:blip r:embed="rId2"/>
                          <a:stretch>
                            <a:fillRect l="-300000" t="-1569863" r="-1515" b="-42191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41028459"/>
                      </a:ext>
                    </a:extLst>
                  </a:tr>
                  <a:tr h="462452"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3827" marR="43827" marT="21913" marB="21913">
                        <a:blipFill>
                          <a:blip r:embed="rId2"/>
                          <a:stretch>
                            <a:fillRect l="-201141" t="-1603947" r="-101901" b="-30526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3827" marR="43827" marT="21913" marB="21913">
                        <a:blipFill>
                          <a:blip r:embed="rId2"/>
                          <a:stretch>
                            <a:fillRect l="-300000" t="-1603947" r="-1515" b="-30526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09921903"/>
                      </a:ext>
                    </a:extLst>
                  </a:tr>
                  <a:tr h="46245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3827" marR="43827" marT="21913" marB="21913">
                        <a:blipFill>
                          <a:blip r:embed="rId2"/>
                          <a:stretch>
                            <a:fillRect l="-379" t="-1703947" r="-301136" b="-20526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extLst>
                      <a:ext uri="{0D108BD9-81ED-4DB2-BD59-A6C34878D82A}">
                        <a16:rowId xmlns:a16="http://schemas.microsoft.com/office/drawing/2014/main" val="442793666"/>
                      </a:ext>
                    </a:extLst>
                  </a:tr>
                  <a:tr h="31225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3827" marR="43827" marT="21913" marB="21913">
                        <a:blipFill>
                          <a:blip r:embed="rId2"/>
                          <a:stretch>
                            <a:fillRect l="-379" t="-2688235" r="-301136" b="-20588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3827" marR="43827" marT="21913" marB="21913">
                        <a:blipFill>
                          <a:blip r:embed="rId2"/>
                          <a:stretch>
                            <a:fillRect l="-100379" t="-2688235" r="-201136" b="-20588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extLst>
                      <a:ext uri="{0D108BD9-81ED-4DB2-BD59-A6C34878D82A}">
                        <a16:rowId xmlns:a16="http://schemas.microsoft.com/office/drawing/2014/main" val="340499139"/>
                      </a:ext>
                    </a:extLst>
                  </a:tr>
                  <a:tr h="31225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3827" marR="43827" marT="21913" marB="21913">
                        <a:blipFill>
                          <a:blip r:embed="rId2"/>
                          <a:stretch>
                            <a:fillRect l="-379" t="-2734615" r="-301136" b="-10192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3827" marR="43827" marT="21913" marB="21913">
                        <a:blipFill>
                          <a:blip r:embed="rId2"/>
                          <a:stretch>
                            <a:fillRect l="-100379" t="-2734615" r="-201136" b="-10192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3827" marR="43827" marT="21913" marB="21913">
                        <a:blipFill>
                          <a:blip r:embed="rId2"/>
                          <a:stretch>
                            <a:fillRect l="-300000" t="-2734615" r="-1515" b="-10192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19411305"/>
                      </a:ext>
                    </a:extLst>
                  </a:tr>
                  <a:tr h="31225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3827" marR="43827" marT="21913" marB="21913">
                        <a:blipFill>
                          <a:blip r:embed="rId2"/>
                          <a:stretch>
                            <a:fillRect l="-379" t="-2890196" r="-301136" b="-39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extLst>
                      <a:ext uri="{0D108BD9-81ED-4DB2-BD59-A6C34878D82A}">
                        <a16:rowId xmlns:a16="http://schemas.microsoft.com/office/drawing/2014/main" val="1503536695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2864639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41</TotalTime>
  <Words>231</Words>
  <Application>Microsoft Office PowerPoint</Application>
  <PresentationFormat>A4 Paper (210x297 mm)</PresentationFormat>
  <Paragraphs>60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</vt:vector>
  </TitlesOfParts>
  <Company>The Compton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Natan Janner-Klausner</dc:creator>
  <cp:lastModifiedBy>Natan Janner-Klausner</cp:lastModifiedBy>
  <cp:revision>9</cp:revision>
  <dcterms:created xsi:type="dcterms:W3CDTF">2023-06-29T12:05:15Z</dcterms:created>
  <dcterms:modified xsi:type="dcterms:W3CDTF">2023-06-30T10:10:37Z</dcterms:modified>
</cp:coreProperties>
</file>